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832" r:id="rId2"/>
    <p:sldId id="331" r:id="rId3"/>
    <p:sldId id="831" r:id="rId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7"/>
    <p:restoredTop sz="94611"/>
  </p:normalViewPr>
  <p:slideViewPr>
    <p:cSldViewPr snapToGrid="0">
      <p:cViewPr varScale="1">
        <p:scale>
          <a:sx n="109" d="100"/>
          <a:sy n="109" d="100"/>
        </p:scale>
        <p:origin x="132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76A0F7-BDD2-534B-8FBC-54A79C0E9C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D7F7D-681B-E64F-B218-840EE032F7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E9E4A-2A2C-C44C-BA96-E9B4C2A2EE28}" type="datetimeFigureOut">
              <a:rPr lang="en-CH" smtClean="0"/>
              <a:t>6/18/25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B7EC2-933F-764A-8803-17B3A6F770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B43E0-3D61-2E48-981B-38F8957100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7065F-E979-E74C-A37F-BED62A2F05C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3541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37D75-0BDB-3947-A2C2-62532C002637}" type="datetimeFigureOut">
              <a:rPr lang="en-CH" smtClean="0"/>
              <a:t>6/18/25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CB16A-C180-B34C-85A4-A2510E35649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410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352DB-FF5D-6543-B823-CCB1CE810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2A13-E6B6-3B45-882F-0321134B7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1964320"/>
            <a:ext cx="1052576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7C72D-B260-4D49-B8D4-45699ACC7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4429760"/>
            <a:ext cx="9464040" cy="8280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106087-8E61-534D-9E46-953629B22E61}"/>
              </a:ext>
            </a:extLst>
          </p:cNvPr>
          <p:cNvSpPr/>
          <p:nvPr userDrawn="1"/>
        </p:nvSpPr>
        <p:spPr>
          <a:xfrm>
            <a:off x="0" y="0"/>
            <a:ext cx="1501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0C5BA7-2A52-0C49-887E-DF6DC47BC351}"/>
              </a:ext>
            </a:extLst>
          </p:cNvPr>
          <p:cNvSpPr/>
          <p:nvPr userDrawn="1"/>
        </p:nvSpPr>
        <p:spPr>
          <a:xfrm>
            <a:off x="0" y="0"/>
            <a:ext cx="15012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E1A017-1244-7142-BC20-2E6D8C58331B}"/>
              </a:ext>
            </a:extLst>
          </p:cNvPr>
          <p:cNvSpPr/>
          <p:nvPr userDrawn="1"/>
        </p:nvSpPr>
        <p:spPr>
          <a:xfrm>
            <a:off x="0" y="4320000"/>
            <a:ext cx="150124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04404-D8DA-A94B-BAAD-27B188F7A5A9}"/>
              </a:ext>
            </a:extLst>
          </p:cNvPr>
          <p:cNvSpPr/>
          <p:nvPr userDrawn="1"/>
        </p:nvSpPr>
        <p:spPr>
          <a:xfrm>
            <a:off x="-1" y="1076400"/>
            <a:ext cx="15012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A75AB-4346-DA43-9455-23EC70253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1629A5-FC3A-2249-BC48-64E05D439C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60" y="0"/>
            <a:ext cx="3532032" cy="15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6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9462-0C09-7648-A0F7-7581C4C7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5"/>
            <a:ext cx="11236960" cy="9398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5ABB7-2CD3-4743-B1CA-739E0121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268413"/>
            <a:ext cx="11236960" cy="49085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71B74-C8D4-2146-A42B-BF723555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C5BB9-CC85-9D4C-9CA6-18F9E874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43515-3D69-5145-AFFD-D8EE87B72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5AC9B4-C648-B24E-84D0-27D6F50C56EF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931FBC-8519-6F4A-8F87-57E4FDA76E9C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7FC97-1E0D-7947-81E5-3EBD99701082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8F69BD-61A1-1F4B-A7D2-46C0D3535034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ECC83C-B51F-884C-818D-E2E92313A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85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0995-FA7E-A746-B7AD-63A67D62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740219"/>
            <a:ext cx="10839450" cy="2610262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D3AAD-9CF7-F94B-9A0D-3E14D9159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4437063"/>
            <a:ext cx="108394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33DE7-9A88-A745-8946-B4036034301A}"/>
              </a:ext>
            </a:extLst>
          </p:cNvPr>
          <p:cNvSpPr/>
          <p:nvPr userDrawn="1"/>
        </p:nvSpPr>
        <p:spPr>
          <a:xfrm>
            <a:off x="0" y="0"/>
            <a:ext cx="1501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3D0690-9674-EF40-AD82-D5F36F3C4702}"/>
              </a:ext>
            </a:extLst>
          </p:cNvPr>
          <p:cNvSpPr/>
          <p:nvPr userDrawn="1"/>
        </p:nvSpPr>
        <p:spPr>
          <a:xfrm>
            <a:off x="0" y="0"/>
            <a:ext cx="15012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32C49-5F09-2945-9742-BB4F55452A90}"/>
              </a:ext>
            </a:extLst>
          </p:cNvPr>
          <p:cNvSpPr/>
          <p:nvPr userDrawn="1"/>
        </p:nvSpPr>
        <p:spPr>
          <a:xfrm>
            <a:off x="0" y="4320000"/>
            <a:ext cx="150124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A1CDFC-06A2-1C46-BC5E-03587723F28C}"/>
              </a:ext>
            </a:extLst>
          </p:cNvPr>
          <p:cNvSpPr/>
          <p:nvPr userDrawn="1"/>
        </p:nvSpPr>
        <p:spPr>
          <a:xfrm>
            <a:off x="-1" y="1076400"/>
            <a:ext cx="15012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F5677-2364-F64C-8952-E9B9248BF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5DFC04-FAAC-3A42-BC96-05FAB40464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60" y="0"/>
            <a:ext cx="3532032" cy="15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5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440A-B390-7344-A29C-39A6EAAB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5"/>
            <a:ext cx="11236960" cy="9398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FE931-BFCE-5B44-B296-47B58BE8B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268413"/>
            <a:ext cx="5399882" cy="49085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303C8-BF78-DA48-A777-C712DC3D5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582920" cy="49085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E0985-E9D1-6841-A4B6-52B8EFA0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A0B50-FC92-4E48-A58C-2D1160A5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2F1A1-5792-344B-A3C4-CB9DF17802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597ED3-D877-4F49-A491-F803571951F0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EC3A3B-592C-134F-BCBA-899AEEDF7007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50A1F9-DD71-C249-9D25-88C20B2B3B4F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B0CFB2-7063-334E-98D2-95C02D43B90C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AB6A3C-108F-034D-B014-F96828B0D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23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031F-74C1-554E-848A-75FCEA07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5"/>
            <a:ext cx="11236960" cy="9398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BD8A-ADBD-584E-A567-3AB5FDA9E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268413"/>
            <a:ext cx="5394203" cy="633056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45659-B1B3-5C41-B6B9-108A3A442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" y="1989138"/>
            <a:ext cx="5394203" cy="4200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8B866-D53F-8F45-8BAC-E3F8C3341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8413"/>
            <a:ext cx="5582920" cy="633056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E52D33-5B82-8D48-9F82-136983BCA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9138"/>
            <a:ext cx="5582920" cy="4200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A8753-46A5-2D40-8D17-96D087F4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4B2F4-CE62-044C-8F92-698535F1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89A7F4-3508-CA4C-8082-0A3BDD68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70C058-8EB3-2C46-87CB-0579702DAEA3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91384-B173-8D48-82FF-6795B28BC038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0B997-192F-4F46-959B-E38DFC7C6E48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DA336-269C-C141-BC67-7A5D0C5CA8D4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767781-5FF8-1C4D-B1B9-DEAEB21FF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12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702C-7C5E-D244-BE3F-0454FA9A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5"/>
            <a:ext cx="11236960" cy="9398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1483A-C59E-FB41-BDE6-65B6CC66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52DCE-7465-5E47-93D5-78ED99EA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4DAA6-0761-B54E-AC4C-3E5CA01EA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359A82-DB7C-D64D-927E-CA4EB0FD088D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4247C-BD16-A542-8EB7-559D755B5F38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8734B1-081B-F841-A53C-49BAE5D59E9F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D63809-482C-9140-A8A9-77085FD7C41B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9C6F98-8825-C143-AB4F-665AB42EA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3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003302-51D5-8546-B4F8-7B80D6E6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17506-02A5-2740-BE4E-491EE228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67A19-3BDE-7241-A3A5-02916645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F2DB16-D698-0041-9773-891229823024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C3750-CF4C-5E4F-9B02-0EF8DFDECDEC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7E344C-F59E-BF44-9142-4658D784F476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46E19-0D18-FF40-9CA8-79ECCC189E2F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4ED787-120A-2245-84B4-5ADAD65A64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9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blue&#10;&#10;Description automatically generated">
            <a:extLst>
              <a:ext uri="{FF2B5EF4-FFF2-40B4-BE49-F238E27FC236}">
                <a16:creationId xmlns:a16="http://schemas.microsoft.com/office/drawing/2014/main" id="{C09DDBC6-3943-DC49-9921-9A8D1FB70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Click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edit</a:t>
            </a:r>
            <a:r>
              <a:rPr lang="de-CH"/>
              <a:t> Master </a:t>
            </a:r>
            <a:r>
              <a:rPr lang="de-CH" err="1"/>
              <a:t>subtitle</a:t>
            </a:r>
            <a:r>
              <a:rPr lang="de-CH"/>
              <a:t>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DA315C-5D5C-FF41-86F0-279F8927A9CE}"/>
              </a:ext>
            </a:extLst>
          </p:cNvPr>
          <p:cNvSpPr/>
          <p:nvPr userDrawn="1"/>
        </p:nvSpPr>
        <p:spPr>
          <a:xfrm>
            <a:off x="0" y="0"/>
            <a:ext cx="12192000" cy="1786467"/>
          </a:xfrm>
          <a:prstGeom prst="rect">
            <a:avLst/>
          </a:prstGeom>
          <a:solidFill>
            <a:srgbClr val="FFFFFF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SCOAP</a:t>
            </a:r>
            <a:r>
              <a:rPr lang="en-US" sz="3200" b="0" i="0" baseline="30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US" sz="32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Governing Council Meeting</a:t>
            </a:r>
            <a:endParaRPr lang="en-US" sz="2000" b="0" i="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2000" b="0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3 - 4 November 2021</a:t>
            </a:r>
          </a:p>
          <a:p>
            <a:pPr algn="l"/>
            <a:r>
              <a:rPr lang="en-US" sz="2000" b="0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CERN, Geneva, Switzerland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31F56A-627A-5246-840B-9FA48AD66B44}"/>
              </a:ext>
            </a:extLst>
          </p:cNvPr>
          <p:cNvSpPr/>
          <p:nvPr userDrawn="1"/>
        </p:nvSpPr>
        <p:spPr>
          <a:xfrm>
            <a:off x="0" y="5078970"/>
            <a:ext cx="12192000" cy="1786467"/>
          </a:xfrm>
          <a:prstGeom prst="rect">
            <a:avLst/>
          </a:prstGeom>
          <a:solidFill>
            <a:srgbClr val="FFFFFF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000" b="0" i="0">
              <a:solidFill>
                <a:schemeClr val="tx1"/>
              </a:solidFill>
              <a:latin typeface="Avenir Light" panose="020B0402020203020204" pitchFamily="34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E767E0-B544-E348-BD19-8E49FC690E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156201"/>
            <a:ext cx="8207023" cy="567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D18269-FC4C-0F40-B3A1-E0E901BD4E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782735"/>
            <a:ext cx="59485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Clare Appavoo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A90FE72-D46F-4F42-BE37-22E583191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8969" y="5638800"/>
            <a:ext cx="42937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2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75EC7-688F-EA4C-AE07-46F81185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5125"/>
            <a:ext cx="11236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9A7B2-E587-F543-9134-6793576E0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25625"/>
            <a:ext cx="11236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97238-9E0E-614F-886C-97D1762DD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4072" y="6356350"/>
            <a:ext cx="5319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EB2DB-4D9C-3C42-84C9-1581DE323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14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DCF69264-FAF1-5744-A923-6ED0B94B4C52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8778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314325" indent="-31432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tabLst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283114-71D2-2DA4-067D-3C33BC61F6C3}"/>
              </a:ext>
            </a:extLst>
          </p:cNvPr>
          <p:cNvSpPr/>
          <p:nvPr/>
        </p:nvSpPr>
        <p:spPr>
          <a:xfrm>
            <a:off x="0" y="4992130"/>
            <a:ext cx="12192000" cy="186587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32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and Logistics</a:t>
            </a:r>
          </a:p>
          <a:p>
            <a:r>
              <a:rPr lang="fr-CH" sz="3200" b="1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Ianko</a:t>
            </a:r>
            <a:r>
              <a:rPr lang="fr-CH" sz="3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Lopez</a:t>
            </a:r>
            <a:r>
              <a:rPr lang="en-US" sz="3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SCOAP</a:t>
            </a:r>
            <a:r>
              <a:rPr lang="en-US" sz="3200" b="1" baseline="30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US" sz="3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forum Chair</a:t>
            </a:r>
            <a:endParaRPr lang="en-CH" sz="3200" b="1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D06D2-E9E6-6B00-1D1D-D72D4A9E089F}"/>
              </a:ext>
            </a:extLst>
          </p:cNvPr>
          <p:cNvSpPr/>
          <p:nvPr/>
        </p:nvSpPr>
        <p:spPr>
          <a:xfrm>
            <a:off x="0" y="0"/>
            <a:ext cx="12192000" cy="18658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CH" sz="3200" dirty="0">
              <a:solidFill>
                <a:schemeClr val="bg1"/>
              </a:solidFill>
            </a:endParaRPr>
          </a:p>
          <a:p>
            <a:r>
              <a:rPr lang="en-CH" sz="3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SCOAP</a:t>
            </a:r>
            <a:r>
              <a:rPr lang="en-CH" sz="3200" b="1" baseline="30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CH" sz="3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CH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Forum</a:t>
            </a:r>
            <a:endParaRPr lang="en-CH" sz="3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CH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18th June 2025</a:t>
            </a:r>
            <a:endParaRPr lang="en-CH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r>
              <a:rPr lang="en-CH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CERN, Geneva, Switzerland</a:t>
            </a:r>
          </a:p>
          <a:p>
            <a:pPr algn="ctr"/>
            <a:endParaRPr lang="en-CH" dirty="0"/>
          </a:p>
          <a:p>
            <a:pPr algn="ctr"/>
            <a:r>
              <a:rPr lang="en-CH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2D02F6-6FEA-81DF-A52E-39E6B0A63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324" y="5249157"/>
            <a:ext cx="3395207" cy="14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5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506057A-BDBB-96AE-AA84-3460B1F2A8F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314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F0808B-F2CB-4157-B39F-94C9B507DBBC}" type="slidenum">
              <a:rPr lang="en-GB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2</a:t>
            </a:fld>
            <a:endParaRPr lang="en-GB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24EDC6-55DE-CF5D-5D84-1CE850671CBE}"/>
              </a:ext>
            </a:extLst>
          </p:cNvPr>
          <p:cNvSpPr txBox="1">
            <a:spLocks/>
          </p:cNvSpPr>
          <p:nvPr/>
        </p:nvSpPr>
        <p:spPr>
          <a:xfrm>
            <a:off x="492057" y="41894"/>
            <a:ext cx="8229600" cy="60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Logistics for participants</a:t>
            </a:r>
            <a:endParaRPr lang="en-CH" sz="2800" dirty="0">
              <a:solidFill>
                <a:schemeClr val="tx2"/>
              </a:solidFill>
              <a:highlight>
                <a:srgbClr val="FFFF00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3C19C7-F5A5-BE43-CF6E-F101B8EF3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822973"/>
            <a:ext cx="11236960" cy="5212054"/>
          </a:xfrm>
        </p:spPr>
        <p:txBody>
          <a:bodyPr>
            <a:normAutofit/>
          </a:bodyPr>
          <a:lstStyle/>
          <a:p>
            <a:r>
              <a:rPr lang="fr-CH" sz="2400" dirty="0"/>
              <a:t>This </a:t>
            </a:r>
            <a:r>
              <a:rPr lang="fr-CH" sz="2400" dirty="0" err="1"/>
              <a:t>is</a:t>
            </a:r>
            <a:r>
              <a:rPr lang="fr-CH" sz="2400" dirty="0"/>
              <a:t> a webinar-style session: </a:t>
            </a:r>
            <a:r>
              <a:rPr lang="fr-CH" sz="2400" dirty="0" err="1"/>
              <a:t>only</a:t>
            </a:r>
            <a:r>
              <a:rPr lang="fr-CH" sz="2400" dirty="0"/>
              <a:t> </a:t>
            </a:r>
            <a:r>
              <a:rPr lang="fr-CH" sz="2400" dirty="0" err="1"/>
              <a:t>panelists</a:t>
            </a:r>
            <a:r>
              <a:rPr lang="fr-CH" sz="2400" dirty="0"/>
              <a:t> can </a:t>
            </a:r>
            <a:r>
              <a:rPr lang="fr-CH" sz="2400" dirty="0" err="1"/>
              <a:t>speak</a:t>
            </a:r>
            <a:r>
              <a:rPr lang="fr-CH" sz="2400" dirty="0"/>
              <a:t> </a:t>
            </a:r>
          </a:p>
          <a:p>
            <a:endParaRPr lang="fr-CH" sz="2400" dirty="0"/>
          </a:p>
          <a:p>
            <a:r>
              <a:rPr lang="fr-CH" sz="2400" dirty="0"/>
              <a:t>Participants are </a:t>
            </a:r>
            <a:r>
              <a:rPr lang="fr-CH" sz="2400" dirty="0" err="1"/>
              <a:t>welcome</a:t>
            </a:r>
            <a:r>
              <a:rPr lang="fr-CH" sz="2400" dirty="0"/>
              <a:t> to </a:t>
            </a:r>
            <a:r>
              <a:rPr lang="fr-CH" sz="2400" dirty="0" err="1"/>
              <a:t>ask</a:t>
            </a:r>
            <a:r>
              <a:rPr lang="fr-CH" sz="2400" dirty="0"/>
              <a:t> </a:t>
            </a:r>
            <a:r>
              <a:rPr lang="fr-CH" sz="2400" dirty="0" err="1"/>
              <a:t>any</a:t>
            </a:r>
            <a:r>
              <a:rPr lang="fr-CH" sz="2400" dirty="0"/>
              <a:t> question in the Q&amp;A </a:t>
            </a:r>
            <a:r>
              <a:rPr lang="fr-CH" sz="2400" dirty="0" err="1"/>
              <a:t>form</a:t>
            </a:r>
            <a:endParaRPr lang="fr-CH" sz="2400" dirty="0"/>
          </a:p>
          <a:p>
            <a:r>
              <a:rPr lang="fr-CH" sz="2400" dirty="0"/>
              <a:t>The questions </a:t>
            </a:r>
            <a:r>
              <a:rPr lang="fr-CH" sz="2400" dirty="0" err="1"/>
              <a:t>will</a:t>
            </a:r>
            <a:r>
              <a:rPr lang="fr-CH" sz="2400" dirty="0"/>
              <a:t> </a:t>
            </a:r>
            <a:r>
              <a:rPr lang="fr-CH" sz="2400" dirty="0" err="1"/>
              <a:t>be</a:t>
            </a:r>
            <a:r>
              <a:rPr lang="fr-CH" sz="2400" dirty="0"/>
              <a:t> </a:t>
            </a:r>
            <a:r>
              <a:rPr lang="fr-CH" sz="2400" dirty="0" err="1"/>
              <a:t>answered</a:t>
            </a:r>
            <a:r>
              <a:rPr lang="fr-CH" sz="2400" dirty="0"/>
              <a:t> </a:t>
            </a:r>
            <a:r>
              <a:rPr lang="fr-CH" sz="2400" dirty="0" err="1"/>
              <a:t>either</a:t>
            </a:r>
            <a:r>
              <a:rPr lang="fr-CH" sz="2400" dirty="0"/>
              <a:t> in </a:t>
            </a:r>
            <a:r>
              <a:rPr lang="fr-CH" sz="2400" dirty="0" err="1"/>
              <a:t>writing</a:t>
            </a:r>
            <a:r>
              <a:rPr lang="fr-CH" sz="2400" dirty="0"/>
              <a:t> or by the </a:t>
            </a:r>
            <a:r>
              <a:rPr lang="fr-CH" sz="2400" dirty="0" err="1"/>
              <a:t>panelists</a:t>
            </a:r>
            <a:r>
              <a:rPr lang="fr-CH" sz="2400" dirty="0"/>
              <a:t> at the end of the </a:t>
            </a:r>
            <a:r>
              <a:rPr lang="fr-CH" sz="2400" dirty="0" err="1"/>
              <a:t>presentations</a:t>
            </a:r>
            <a:r>
              <a:rPr lang="fr-CH" sz="2400" dirty="0"/>
              <a:t>. </a:t>
            </a:r>
          </a:p>
          <a:p>
            <a:r>
              <a:rPr lang="fr-CH" sz="2400" dirty="0" err="1"/>
              <a:t>Please</a:t>
            </a:r>
            <a:r>
              <a:rPr lang="fr-CH" sz="2400" dirty="0"/>
              <a:t> note </a:t>
            </a:r>
            <a:r>
              <a:rPr lang="fr-CH" sz="2400" dirty="0" err="1"/>
              <a:t>that</a:t>
            </a:r>
            <a:r>
              <a:rPr lang="fr-CH" sz="2400" dirty="0"/>
              <a:t> due to time contraints, </a:t>
            </a:r>
            <a:r>
              <a:rPr lang="fr-CH" sz="2400" dirty="0" err="1"/>
              <a:t>we</a:t>
            </a:r>
            <a:r>
              <a:rPr lang="fr-CH" sz="2400" dirty="0"/>
              <a:t> </a:t>
            </a:r>
            <a:r>
              <a:rPr lang="fr-CH" sz="2400" dirty="0" err="1"/>
              <a:t>might</a:t>
            </a:r>
            <a:r>
              <a:rPr lang="fr-CH" sz="2400" dirty="0"/>
              <a:t> not </a:t>
            </a:r>
            <a:r>
              <a:rPr lang="fr-CH" sz="2400" dirty="0" err="1"/>
              <a:t>be</a:t>
            </a:r>
            <a:r>
              <a:rPr lang="fr-CH" sz="2400" dirty="0"/>
              <a:t> able to </a:t>
            </a:r>
            <a:r>
              <a:rPr lang="fr-CH" sz="2400" dirty="0" err="1"/>
              <a:t>answer</a:t>
            </a:r>
            <a:r>
              <a:rPr lang="fr-CH" sz="2400" dirty="0"/>
              <a:t> all questions - </a:t>
            </a:r>
            <a:r>
              <a:rPr lang="fr-CH" sz="2400" dirty="0" err="1"/>
              <a:t>when</a:t>
            </a:r>
            <a:r>
              <a:rPr lang="fr-CH" sz="2400" dirty="0"/>
              <a:t> </a:t>
            </a:r>
            <a:r>
              <a:rPr lang="fr-CH" sz="2400" dirty="0" err="1"/>
              <a:t>necessary</a:t>
            </a:r>
            <a:r>
              <a:rPr lang="fr-CH" sz="2400" dirty="0"/>
              <a:t>, </a:t>
            </a:r>
            <a:r>
              <a:rPr lang="fr-CH" sz="2400" dirty="0" err="1"/>
              <a:t>we</a:t>
            </a:r>
            <a:r>
              <a:rPr lang="fr-CH" sz="2400" dirty="0"/>
              <a:t> </a:t>
            </a:r>
            <a:r>
              <a:rPr lang="fr-CH" sz="2400" dirty="0" err="1"/>
              <a:t>will</a:t>
            </a:r>
            <a:r>
              <a:rPr lang="fr-CH" sz="2400" dirty="0"/>
              <a:t> </a:t>
            </a:r>
            <a:r>
              <a:rPr lang="fr-CH" sz="2400" dirty="0" err="1"/>
              <a:t>ensure</a:t>
            </a:r>
            <a:r>
              <a:rPr lang="fr-CH" sz="2400" dirty="0"/>
              <a:t> to follow-up </a:t>
            </a:r>
            <a:r>
              <a:rPr lang="fr-CH" sz="2400" dirty="0" err="1"/>
              <a:t>after</a:t>
            </a:r>
            <a:r>
              <a:rPr lang="fr-CH" sz="2400" dirty="0"/>
              <a:t> the forum. </a:t>
            </a:r>
          </a:p>
          <a:p>
            <a:endParaRPr lang="fr-CH" sz="2400" dirty="0"/>
          </a:p>
          <a:p>
            <a:r>
              <a:rPr lang="fr-CH" sz="2400" dirty="0"/>
              <a:t>The record of the meeting and the slides </a:t>
            </a:r>
            <a:r>
              <a:rPr lang="fr-CH" sz="2400" dirty="0" err="1"/>
              <a:t>will</a:t>
            </a:r>
            <a:r>
              <a:rPr lang="fr-CH" sz="2400" dirty="0"/>
              <a:t> </a:t>
            </a:r>
            <a:r>
              <a:rPr lang="fr-CH" sz="2400" dirty="0" err="1"/>
              <a:t>be</a:t>
            </a:r>
            <a:r>
              <a:rPr lang="fr-CH" sz="2400" dirty="0"/>
              <a:t> made </a:t>
            </a:r>
            <a:r>
              <a:rPr lang="fr-CH" sz="2400" dirty="0" err="1"/>
              <a:t>available</a:t>
            </a:r>
            <a:r>
              <a:rPr lang="fr-CH" sz="2400" dirty="0"/>
              <a:t> online on the SCOAP</a:t>
            </a:r>
            <a:r>
              <a:rPr lang="fr-CH" sz="2400" baseline="30000" dirty="0"/>
              <a:t>3</a:t>
            </a:r>
            <a:r>
              <a:rPr lang="fr-CH" sz="2400" dirty="0"/>
              <a:t> </a:t>
            </a:r>
            <a:r>
              <a:rPr lang="fr-CH" sz="2400" dirty="0" err="1"/>
              <a:t>website</a:t>
            </a:r>
            <a:r>
              <a:rPr lang="fr-CH" sz="2400" dirty="0"/>
              <a:t>  (https://scoap3.org)</a:t>
            </a:r>
          </a:p>
          <a:p>
            <a:pPr marL="0" indent="0">
              <a:buNone/>
            </a:pPr>
            <a:endParaRPr lang="fr-CH" dirty="0"/>
          </a:p>
          <a:p>
            <a:endParaRPr lang="fr-CH" dirty="0"/>
          </a:p>
          <a:p>
            <a:endParaRPr lang="en-CH"/>
          </a:p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8725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A8D93-F7E9-9347-9CAB-1FEA2C3C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808B-F2CB-4157-B39F-94C9B507DBBC}" type="slidenum">
              <a:rPr lang="en-GB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3</a:t>
            </a:fld>
            <a:endParaRPr lang="en-GB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DADD99-BA41-AEAF-83DB-41DC2DEABF75}"/>
              </a:ext>
            </a:extLst>
          </p:cNvPr>
          <p:cNvGrpSpPr/>
          <p:nvPr/>
        </p:nvGrpSpPr>
        <p:grpSpPr>
          <a:xfrm>
            <a:off x="492056" y="1229681"/>
            <a:ext cx="11263063" cy="4031071"/>
            <a:chOff x="432785" y="1383431"/>
            <a:chExt cx="9321823" cy="28405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05C97D-6091-9EE0-A06D-8C47B5E7045C}"/>
                </a:ext>
              </a:extLst>
            </p:cNvPr>
            <p:cNvSpPr/>
            <p:nvPr/>
          </p:nvSpPr>
          <p:spPr>
            <a:xfrm>
              <a:off x="523837" y="1383431"/>
              <a:ext cx="9230771" cy="244354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  <a:tabLst>
                  <a:tab pos="1065213" algn="l"/>
                  <a:tab pos="1241425" algn="l"/>
                </a:tabLst>
              </a:pPr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09.00 – 09.10</a:t>
              </a:r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	1. Welcome and introduction by Forum Chair </a:t>
              </a:r>
              <a:r>
                <a:rPr lang="en-GB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(</a:t>
              </a:r>
              <a:r>
                <a:rPr lang="en-GB" dirty="0" err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Ianko</a:t>
              </a:r>
              <a:r>
                <a:rPr lang="en-GB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 Lopez, Consorcio </a:t>
              </a:r>
              <a:r>
                <a:rPr lang="en-GB" dirty="0" err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Madroño</a:t>
              </a:r>
              <a:r>
                <a:rPr lang="en-GB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, Spain)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  <a:tabLst>
                  <a:tab pos="1065213" algn="l"/>
                  <a:tab pos="1241425" algn="l"/>
                </a:tabLst>
              </a:pPr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09.10 – 09.30</a:t>
              </a:r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	2. SCOAP</a:t>
              </a:r>
              <a:r>
                <a:rPr lang="en-GB" baseline="30000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3</a:t>
              </a:r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 Phase 4 Contracts </a:t>
              </a:r>
              <a:r>
                <a:rPr lang="en-GB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(Anne Gentil-Beccot, CERN)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  <a:tabLst>
                  <a:tab pos="1065213" algn="l"/>
                  <a:tab pos="1241425" algn="l"/>
                </a:tabLst>
              </a:pPr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09.30 – 09.40    	</a:t>
              </a:r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3. Results of the first evaluation (</a:t>
              </a:r>
              <a:r>
                <a:rPr lang="en-GB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Pia Kretschmar, CERN</a:t>
              </a:r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)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  <a:tabLst>
                  <a:tab pos="1065213" algn="l"/>
                  <a:tab pos="1241425" algn="l"/>
                </a:tabLst>
              </a:pPr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09.40 – 09.55    	</a:t>
              </a:r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4. A SCOAP</a:t>
              </a:r>
              <a:r>
                <a:rPr lang="en-GB" baseline="30000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3</a:t>
              </a:r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 </a:t>
              </a:r>
              <a:r>
                <a:rPr lang="en-GB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partner perspective (</a:t>
              </a:r>
              <a:r>
                <a:rPr lang="en-GB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Anna Vernon and Charles Brophy, JISC, UK</a:t>
              </a:r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)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  <a:tabLst>
                  <a:tab pos="1065213" algn="l"/>
                  <a:tab pos="1241425" algn="l"/>
                </a:tabLst>
              </a:pPr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09.55 – 10.05    	</a:t>
              </a:r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5. </a:t>
              </a:r>
              <a:r>
                <a:rPr lang="en-GB" dirty="0" err="1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Crossref’s</a:t>
              </a:r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 perspective (</a:t>
              </a:r>
              <a:r>
                <a:rPr lang="en-GB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Kornelia Korzec, </a:t>
              </a:r>
              <a:r>
                <a:rPr lang="en-GB" dirty="0" err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Crossref</a:t>
              </a:r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)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  <a:tabLst>
                  <a:tab pos="1065213" algn="l"/>
                  <a:tab pos="1241425" algn="l"/>
                </a:tabLst>
              </a:pPr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10.05 – 10.30 </a:t>
              </a:r>
              <a:r>
                <a:rPr lang="en-GB" dirty="0"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	6. Q&amp;A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  <a:tabLst>
                  <a:tab pos="1065213" algn="l"/>
                  <a:tab pos="1241425" algn="l"/>
                </a:tabLst>
              </a:pPr>
              <a:endParaRPr lang="en-GB" sz="130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01389D-FBB9-4A9D-7B2B-85B2601A73B5}"/>
                </a:ext>
              </a:extLst>
            </p:cNvPr>
            <p:cNvSpPr/>
            <p:nvPr/>
          </p:nvSpPr>
          <p:spPr>
            <a:xfrm>
              <a:off x="432785" y="3558921"/>
              <a:ext cx="8428047" cy="66510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800"/>
                </a:spcAft>
                <a:tabLst>
                  <a:tab pos="1108075" algn="l"/>
                  <a:tab pos="1282700" algn="l"/>
                </a:tabLst>
              </a:pPr>
              <a:endParaRPr lang="en-US" sz="1400" dirty="0">
                <a:solidFill>
                  <a:schemeClr val="tx2"/>
                </a:solidFill>
                <a:latin typeface="Roboto"/>
                <a:ea typeface="Roboto"/>
                <a:cs typeface="Lato"/>
              </a:endParaRPr>
            </a:p>
            <a:p>
              <a:pPr>
                <a:spcAft>
                  <a:spcPts val="800"/>
                </a:spcAft>
                <a:tabLst>
                  <a:tab pos="1108075" algn="l"/>
                  <a:tab pos="1282700" algn="l"/>
                </a:tabLst>
              </a:pPr>
              <a:endParaRPr lang="en-US" sz="1400" dirty="0">
                <a:solidFill>
                  <a:schemeClr val="tx2"/>
                </a:solidFill>
                <a:latin typeface="Roboto"/>
                <a:ea typeface="Roboto"/>
                <a:cs typeface="Lato"/>
              </a:endParaRPr>
            </a:p>
            <a:p>
              <a:pPr>
                <a:spcAft>
                  <a:spcPts val="800"/>
                </a:spcAft>
                <a:tabLst>
                  <a:tab pos="1108075" algn="l"/>
                  <a:tab pos="1282700" algn="l"/>
                </a:tabLst>
              </a:pPr>
              <a:endPara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5C407256-8122-FED3-966F-0CB9B68498FE}"/>
              </a:ext>
            </a:extLst>
          </p:cNvPr>
          <p:cNvSpPr txBox="1">
            <a:spLocks/>
          </p:cNvSpPr>
          <p:nvPr/>
        </p:nvSpPr>
        <p:spPr>
          <a:xfrm>
            <a:off x="492057" y="41894"/>
            <a:ext cx="8229600" cy="60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Forum Agenda</a:t>
            </a:r>
            <a:endParaRPr lang="en-CH" sz="28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5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OAP3">
      <a:dk1>
        <a:srgbClr val="000000"/>
      </a:dk1>
      <a:lt1>
        <a:srgbClr val="FFFFFF"/>
      </a:lt1>
      <a:dk2>
        <a:srgbClr val="48259D"/>
      </a:dk2>
      <a:lt2>
        <a:srgbClr val="EEECE1"/>
      </a:lt2>
      <a:accent1>
        <a:srgbClr val="9F5AEB"/>
      </a:accent1>
      <a:accent2>
        <a:srgbClr val="3986ED"/>
      </a:accent2>
      <a:accent3>
        <a:srgbClr val="14BFB4"/>
      </a:accent3>
      <a:accent4>
        <a:srgbClr val="3C1E87"/>
      </a:accent4>
      <a:accent5>
        <a:srgbClr val="275BA2"/>
      </a:accent5>
      <a:accent6>
        <a:srgbClr val="138179"/>
      </a:accent6>
      <a:hlink>
        <a:srgbClr val="9F5AEB"/>
      </a:hlink>
      <a:folHlink>
        <a:srgbClr val="9F5AE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8" id="{C244DD61-92C2-3D4B-AECD-88A5B0BC2CC3}" vid="{94EFCC46-37BB-1447-9DA0-14346029B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222</Words>
  <Application>Microsoft Macintosh PowerPoint</Application>
  <PresentationFormat>Widescreen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Avenir Light</vt:lpstr>
      <vt:lpstr>Calibri</vt:lpstr>
      <vt:lpstr>Lato</vt:lpstr>
      <vt:lpstr>Roboto</vt:lpstr>
      <vt:lpstr>System Font Regular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Kohls</dc:creator>
  <cp:lastModifiedBy>Anne Gentil-Beccot</cp:lastModifiedBy>
  <cp:revision>59</cp:revision>
  <dcterms:created xsi:type="dcterms:W3CDTF">2021-12-07T16:33:55Z</dcterms:created>
  <dcterms:modified xsi:type="dcterms:W3CDTF">2025-06-18T06:48:55Z</dcterms:modified>
</cp:coreProperties>
</file>