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32" r:id="rId2"/>
    <p:sldId id="4703" r:id="rId3"/>
    <p:sldId id="271" r:id="rId4"/>
    <p:sldId id="4700" r:id="rId5"/>
    <p:sldId id="4699" r:id="rId6"/>
    <p:sldId id="4644" r:id="rId7"/>
    <p:sldId id="4648" r:id="rId8"/>
    <p:sldId id="4640" r:id="rId9"/>
    <p:sldId id="4722" r:id="rId10"/>
    <p:sldId id="256" r:id="rId11"/>
    <p:sldId id="258" r:id="rId12"/>
    <p:sldId id="4693" r:id="rId13"/>
    <p:sldId id="4771" r:id="rId14"/>
    <p:sldId id="4652" r:id="rId15"/>
    <p:sldId id="4646" r:id="rId1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6"/>
    <p:restoredTop sz="94686"/>
  </p:normalViewPr>
  <p:slideViewPr>
    <p:cSldViewPr snapToGrid="0">
      <p:cViewPr varScale="1">
        <p:scale>
          <a:sx n="87" d="100"/>
          <a:sy n="87" d="100"/>
        </p:scale>
        <p:origin x="20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F-2A43-9ACA-CD37F382D8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8F-2A43-9ACA-CD37F382D8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F4-7A4F-8EA9-2C8D8B1094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7F4-7A4F-8EA9-2C8D8B10946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F4-7A4F-8EA9-2C8D8B109464}"/>
              </c:ext>
            </c:extLst>
          </c:dPt>
          <c:cat>
            <c:strRef>
              <c:f>Sheet1!$A$2:$A$7</c:f>
              <c:strCache>
                <c:ptCount val="6"/>
                <c:pt idx="0">
                  <c:v>SCOAP3 average all phases</c:v>
                </c:pt>
                <c:pt idx="1">
                  <c:v>Nucl.Phys.A (Elsevier)</c:v>
                </c:pt>
                <c:pt idx="2">
                  <c:v>JCAP (IOPp/SISSA)</c:v>
                </c:pt>
                <c:pt idx="3">
                  <c:v>Phys.Rev. D (APS)</c:v>
                </c:pt>
                <c:pt idx="4">
                  <c:v>EPJA (Springer)</c:v>
                </c:pt>
                <c:pt idx="5">
                  <c:v>Phys.Rev.Letters (APS)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1159</c:v>
                </c:pt>
                <c:pt idx="1">
                  <c:v>2104.7619047619046</c:v>
                </c:pt>
                <c:pt idx="2">
                  <c:v>2200</c:v>
                </c:pt>
                <c:pt idx="3">
                  <c:v>2547.6190476190477</c:v>
                </c:pt>
                <c:pt idx="4">
                  <c:v>2790</c:v>
                </c:pt>
                <c:pt idx="5">
                  <c:v>3571.4285714285711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4-7A4F-8EA9-2C8D8B109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330551568"/>
        <c:axId val="561349391"/>
      </c:barChart>
      <c:catAx>
        <c:axId val="133055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349391"/>
        <c:crosses val="autoZero"/>
        <c:auto val="1"/>
        <c:lblAlgn val="ctr"/>
        <c:lblOffset val="100"/>
        <c:noMultiLvlLbl val="0"/>
      </c:catAx>
      <c:valAx>
        <c:axId val="561349391"/>
        <c:scaling>
          <c:orientation val="minMax"/>
          <c:max val="365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3055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34883720930232E-2"/>
          <c:y val="2.7151894539476074E-2"/>
          <c:w val="0.97093023255813948"/>
          <c:h val="0.720654623042493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EU Inflation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2.0000000000000018E-3</c:v>
                </c:pt>
                <c:pt idx="1">
                  <c:v>9.980000000000544E-4</c:v>
                </c:pt>
                <c:pt idx="2">
                  <c:v>2.9999960000000048E-3</c:v>
                </c:pt>
                <c:pt idx="3">
                  <c:v>1.7041995944000021E-2</c:v>
                </c:pt>
                <c:pt idx="4">
                  <c:v>3.4331709875047967E-2</c:v>
                </c:pt>
                <c:pt idx="5">
                  <c:v>5.088101723304872E-2</c:v>
                </c:pt>
                <c:pt idx="6">
                  <c:v>5.6135422319213868E-2</c:v>
                </c:pt>
                <c:pt idx="7">
                  <c:v>8.3594943299513336E-2</c:v>
                </c:pt>
                <c:pt idx="8">
                  <c:v>0.17895129830987044</c:v>
                </c:pt>
                <c:pt idx="9">
                  <c:v>0.27913181799999998</c:v>
                </c:pt>
                <c:pt idx="10">
                  <c:v>0.28706231131618387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DA-D741-B197-E8913FD158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 US Inflation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1.6000000000000014E-2</c:v>
                </c:pt>
                <c:pt idx="1">
                  <c:v>1.701599999999992E-2</c:v>
                </c:pt>
                <c:pt idx="2">
                  <c:v>3.023720799999996E-2</c:v>
                </c:pt>
                <c:pt idx="3">
                  <c:v>5.1872189367999866E-2</c:v>
                </c:pt>
                <c:pt idx="4">
                  <c:v>7.7117121912831932E-2</c:v>
                </c:pt>
                <c:pt idx="5">
                  <c:v>9.6505230107262863E-2</c:v>
                </c:pt>
                <c:pt idx="6">
                  <c:v>0.10966329286854992</c:v>
                </c:pt>
                <c:pt idx="7">
                  <c:v>0.16181746763337168</c:v>
                </c:pt>
                <c:pt idx="8">
                  <c:v>0.25476286504404144</c:v>
                </c:pt>
                <c:pt idx="9">
                  <c:v>0.31624624543119939</c:v>
                </c:pt>
                <c:pt idx="10">
                  <c:v>0.34408817864366181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DA-D741-B197-E8913FD158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Annual price increase 2%</c:v>
                </c:pt>
              </c:strCache>
            </c:strRef>
          </c:tx>
          <c:spPr>
            <a:ln w="28575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2.0000000000000018E-2</c:v>
                </c:pt>
                <c:pt idx="1">
                  <c:v>4.0399999999999991E-2</c:v>
                </c:pt>
                <c:pt idx="2">
                  <c:v>6.1207999999999929E-2</c:v>
                </c:pt>
                <c:pt idx="3">
                  <c:v>8.2432159999999977E-2</c:v>
                </c:pt>
                <c:pt idx="4">
                  <c:v>0.10408080320000002</c:v>
                </c:pt>
                <c:pt idx="5">
                  <c:v>0.12616241926400007</c:v>
                </c:pt>
                <c:pt idx="6">
                  <c:v>0.14868566764928004</c:v>
                </c:pt>
                <c:pt idx="7">
                  <c:v>0.17165938100226574</c:v>
                </c:pt>
                <c:pt idx="8">
                  <c:v>0.19509256862231106</c:v>
                </c:pt>
                <c:pt idx="9">
                  <c:v>0.21899441999475733</c:v>
                </c:pt>
                <c:pt idx="10">
                  <c:v>0.24337430839465246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DA-D741-B197-E8913FD158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Annual price increase 3%</c:v>
                </c:pt>
              </c:strCache>
            </c:strRef>
          </c:tx>
          <c:spPr>
            <a:ln w="28575" cap="rnd">
              <a:solidFill>
                <a:srgbClr val="FF7E79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3.0000000000000027E-2</c:v>
                </c:pt>
                <c:pt idx="1">
                  <c:v>6.0899999999999954E-2</c:v>
                </c:pt>
                <c:pt idx="2">
                  <c:v>9.2727000000000004E-2</c:v>
                </c:pt>
                <c:pt idx="3">
                  <c:v>0.12550880999999992</c:v>
                </c:pt>
                <c:pt idx="4">
                  <c:v>0.15927407429999985</c:v>
                </c:pt>
                <c:pt idx="5">
                  <c:v>0.19405229652899991</c:v>
                </c:pt>
                <c:pt idx="6">
                  <c:v>0.22987386542486998</c:v>
                </c:pt>
                <c:pt idx="7">
                  <c:v>0.26677008138761615</c:v>
                </c:pt>
                <c:pt idx="8">
                  <c:v>0.30477318382924468</c:v>
                </c:pt>
                <c:pt idx="9">
                  <c:v>0.343916379344122</c:v>
                </c:pt>
                <c:pt idx="10">
                  <c:v>0.3842338707244457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DA-D741-B197-E8913FD1581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Annual price increase 4%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Sheet1!$F$2:$F$14</c:f>
              <c:numCache>
                <c:formatCode>General</c:formatCode>
                <c:ptCount val="13"/>
                <c:pt idx="0">
                  <c:v>4.0000000000000036E-2</c:v>
                </c:pt>
                <c:pt idx="1">
                  <c:v>8.1600000000000117E-2</c:v>
                </c:pt>
                <c:pt idx="2">
                  <c:v>0.12486400000000009</c:v>
                </c:pt>
                <c:pt idx="3">
                  <c:v>0.16985855999999999</c:v>
                </c:pt>
                <c:pt idx="4">
                  <c:v>0.2166529023999999</c:v>
                </c:pt>
                <c:pt idx="5">
                  <c:v>0.26531901849599993</c:v>
                </c:pt>
                <c:pt idx="6">
                  <c:v>0.31593177923583982</c:v>
                </c:pt>
                <c:pt idx="7">
                  <c:v>0.36856905040527344</c:v>
                </c:pt>
                <c:pt idx="8">
                  <c:v>0.4233118124214843</c:v>
                </c:pt>
                <c:pt idx="9">
                  <c:v>0.4802442849183437</c:v>
                </c:pt>
                <c:pt idx="10">
                  <c:v>0.53945405631507737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DA-D741-B197-E8913FD1581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SCOAP3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Sheet1!$G$2:$G$14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4.0000000000000036E-2</c:v>
                </c:pt>
                <c:pt idx="4">
                  <c:v>4.0000000000000036E-2</c:v>
                </c:pt>
                <c:pt idx="5">
                  <c:v>4.0000000000000036E-2</c:v>
                </c:pt>
                <c:pt idx="6">
                  <c:v>6.912000000000007E-2</c:v>
                </c:pt>
                <c:pt idx="7">
                  <c:v>6.912000000000007E-2</c:v>
                </c:pt>
                <c:pt idx="8">
                  <c:v>6.912000000000007E-2</c:v>
                </c:pt>
                <c:pt idx="9">
                  <c:v>6.912000000000007E-2</c:v>
                </c:pt>
                <c:pt idx="10">
                  <c:v>6.912000000000007E-2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4DA-D741-B197-E8913FD15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799504"/>
        <c:axId val="466801232"/>
      </c:lineChart>
      <c:catAx>
        <c:axId val="46679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66801232"/>
        <c:crosses val="autoZero"/>
        <c:auto val="1"/>
        <c:lblAlgn val="ctr"/>
        <c:lblOffset val="100"/>
        <c:noMultiLvlLbl val="0"/>
      </c:catAx>
      <c:valAx>
        <c:axId val="466801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679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30498909623612"/>
          <c:y val="0.85001309005080339"/>
          <c:w val="0.77253156681260504"/>
          <c:h val="0.1253033694587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34883720930232E-2"/>
          <c:y val="2.7151894539476074E-2"/>
          <c:w val="0.97093023255813948"/>
          <c:h val="0.720654623042493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EU Inflation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2.0000000000000018E-3</c:v>
                </c:pt>
                <c:pt idx="1">
                  <c:v>9.980000000000544E-4</c:v>
                </c:pt>
                <c:pt idx="2">
                  <c:v>2.9999960000000048E-3</c:v>
                </c:pt>
                <c:pt idx="3">
                  <c:v>1.7041995944000021E-2</c:v>
                </c:pt>
                <c:pt idx="4">
                  <c:v>3.4331709875047967E-2</c:v>
                </c:pt>
                <c:pt idx="5">
                  <c:v>5.088101723304872E-2</c:v>
                </c:pt>
                <c:pt idx="6">
                  <c:v>5.6135422319213868E-2</c:v>
                </c:pt>
                <c:pt idx="7">
                  <c:v>8.3594943299513336E-2</c:v>
                </c:pt>
                <c:pt idx="8">
                  <c:v>0.1832856780830685</c:v>
                </c:pt>
                <c:pt idx="9">
                  <c:v>0.27913181800779707</c:v>
                </c:pt>
                <c:pt idx="10">
                  <c:v>0.28706199999999998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C4-D947-9CA7-14E830668C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 US Inflation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1.6000000000000014E-2</c:v>
                </c:pt>
                <c:pt idx="1">
                  <c:v>1.701599999999992E-2</c:v>
                </c:pt>
                <c:pt idx="2">
                  <c:v>3.023720799999996E-2</c:v>
                </c:pt>
                <c:pt idx="3">
                  <c:v>5.1872189367999866E-2</c:v>
                </c:pt>
                <c:pt idx="4">
                  <c:v>7.7117121912831932E-2</c:v>
                </c:pt>
                <c:pt idx="5">
                  <c:v>9.6505230107262863E-2</c:v>
                </c:pt>
                <c:pt idx="6">
                  <c:v>0.10966329286854992</c:v>
                </c:pt>
                <c:pt idx="7">
                  <c:v>0.16181746763337168</c:v>
                </c:pt>
                <c:pt idx="8">
                  <c:v>0.25476286504404144</c:v>
                </c:pt>
                <c:pt idx="9">
                  <c:v>0.31624624543119939</c:v>
                </c:pt>
                <c:pt idx="10">
                  <c:v>0.344088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C4-D947-9CA7-14E830668C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Annual price increase 2%</c:v>
                </c:pt>
              </c:strCache>
            </c:strRef>
          </c:tx>
          <c:spPr>
            <a:ln w="28575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2.0000000000000018E-2</c:v>
                </c:pt>
                <c:pt idx="1">
                  <c:v>4.0400000000000019E-2</c:v>
                </c:pt>
                <c:pt idx="2">
                  <c:v>6.1208000000000026E-2</c:v>
                </c:pt>
                <c:pt idx="3">
                  <c:v>8.2432160000000032E-2</c:v>
                </c:pt>
                <c:pt idx="4">
                  <c:v>0.10408080320000004</c:v>
                </c:pt>
                <c:pt idx="5">
                  <c:v>0.12616241926400004</c:v>
                </c:pt>
                <c:pt idx="6">
                  <c:v>0.14868566764928004</c:v>
                </c:pt>
                <c:pt idx="7">
                  <c:v>0.17165938100226563</c:v>
                </c:pt>
                <c:pt idx="8">
                  <c:v>0.19509256862231095</c:v>
                </c:pt>
                <c:pt idx="9">
                  <c:v>0.21899441999475716</c:v>
                </c:pt>
                <c:pt idx="10">
                  <c:v>0.24337430839465229</c:v>
                </c:pt>
                <c:pt idx="11">
                  <c:v>0.26824179456254532</c:v>
                </c:pt>
                <c:pt idx="12">
                  <c:v>0.29360663045379626</c:v>
                </c:pt>
                <c:pt idx="13">
                  <c:v>0.31947876306287221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C4-D947-9CA7-14E830668C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Annual price increase 3%</c:v>
                </c:pt>
              </c:strCache>
            </c:strRef>
          </c:tx>
          <c:spPr>
            <a:ln w="28575" cap="rnd">
              <a:solidFill>
                <a:srgbClr val="FF7E79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3.0000000000000027E-2</c:v>
                </c:pt>
                <c:pt idx="1">
                  <c:v>6.0900000000000024E-2</c:v>
                </c:pt>
                <c:pt idx="2">
                  <c:v>9.2727000000000032E-2</c:v>
                </c:pt>
                <c:pt idx="3">
                  <c:v>0.12550881000000003</c:v>
                </c:pt>
                <c:pt idx="4">
                  <c:v>0.15927407430000004</c:v>
                </c:pt>
                <c:pt idx="5">
                  <c:v>0.19405229652900005</c:v>
                </c:pt>
                <c:pt idx="6">
                  <c:v>0.22987386542487007</c:v>
                </c:pt>
                <c:pt idx="7">
                  <c:v>0.26677008138761615</c:v>
                </c:pt>
                <c:pt idx="8">
                  <c:v>0.30477318382924468</c:v>
                </c:pt>
                <c:pt idx="9">
                  <c:v>0.343916379344122</c:v>
                </c:pt>
                <c:pt idx="10">
                  <c:v>0.3842338707244457</c:v>
                </c:pt>
                <c:pt idx="11">
                  <c:v>0.42576088684617908</c:v>
                </c:pt>
                <c:pt idx="12">
                  <c:v>0.46853371345156447</c:v>
                </c:pt>
                <c:pt idx="13">
                  <c:v>0.51258972485511145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C4-D947-9CA7-14E830668C1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Annual price increase 4%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</c:numCache>
            </c:num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4.0000000000000036E-2</c:v>
                </c:pt>
                <c:pt idx="1">
                  <c:v>8.1600000000000034E-2</c:v>
                </c:pt>
                <c:pt idx="2">
                  <c:v>0.12486400000000003</c:v>
                </c:pt>
                <c:pt idx="3">
                  <c:v>0.16985856000000005</c:v>
                </c:pt>
                <c:pt idx="4">
                  <c:v>0.21665290240000007</c:v>
                </c:pt>
                <c:pt idx="5">
                  <c:v>0.26531901849600009</c:v>
                </c:pt>
                <c:pt idx="6">
                  <c:v>0.31593177923584009</c:v>
                </c:pt>
                <c:pt idx="7">
                  <c:v>0.36856905040527371</c:v>
                </c:pt>
                <c:pt idx="8">
                  <c:v>0.42331181242148463</c:v>
                </c:pt>
                <c:pt idx="9">
                  <c:v>0.48024428491834403</c:v>
                </c:pt>
                <c:pt idx="10">
                  <c:v>0.53945405631507781</c:v>
                </c:pt>
                <c:pt idx="11">
                  <c:v>0.60103221856768096</c:v>
                </c:pt>
                <c:pt idx="12">
                  <c:v>0.66507350731038828</c:v>
                </c:pt>
                <c:pt idx="13">
                  <c:v>0.73167644760280381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C4-D947-9CA7-14E830668C1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SCOAP3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</c:numCache>
            </c:numRef>
          </c:cat>
          <c:val>
            <c:numRef>
              <c:f>Sheet1!$G$2:$G$15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4.0000000000000036E-2</c:v>
                </c:pt>
                <c:pt idx="4">
                  <c:v>4.0000000000000036E-2</c:v>
                </c:pt>
                <c:pt idx="5">
                  <c:v>4.0000000000000036E-2</c:v>
                </c:pt>
                <c:pt idx="6">
                  <c:v>6.912000000000007E-2</c:v>
                </c:pt>
                <c:pt idx="7">
                  <c:v>6.912000000000007E-2</c:v>
                </c:pt>
                <c:pt idx="8">
                  <c:v>6.912000000000007E-2</c:v>
                </c:pt>
                <c:pt idx="9">
                  <c:v>6.912000000000007E-2</c:v>
                </c:pt>
                <c:pt idx="10">
                  <c:v>6.912000000000007E-2</c:v>
                </c:pt>
                <c:pt idx="11">
                  <c:v>0.16320256000000008</c:v>
                </c:pt>
                <c:pt idx="12">
                  <c:v>0.16320256000000008</c:v>
                </c:pt>
                <c:pt idx="13">
                  <c:v>0.16320256000000008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C4-D947-9CA7-14E830668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799504"/>
        <c:axId val="466801232"/>
      </c:lineChart>
      <c:catAx>
        <c:axId val="46679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466801232"/>
        <c:crosses val="autoZero"/>
        <c:auto val="1"/>
        <c:lblAlgn val="ctr"/>
        <c:lblOffset val="100"/>
        <c:noMultiLvlLbl val="0"/>
      </c:catAx>
      <c:valAx>
        <c:axId val="466801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679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30498909623612"/>
          <c:y val="0.85001309005080339"/>
          <c:w val="0.77253156681260504"/>
          <c:h val="0.1253033694587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76A0F7-BDD2-534B-8FBC-54A79C0E9C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D7F7D-681B-E64F-B218-840EE032F7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E9E4A-2A2C-C44C-BA96-E9B4C2A2EE28}" type="datetimeFigureOut">
              <a:rPr lang="en-CH" smtClean="0"/>
              <a:t>6/18/25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B7EC2-933F-764A-8803-17B3A6F770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B43E0-3D61-2E48-981B-38F8957100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7065F-E979-E74C-A37F-BED62A2F05C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3541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37D75-0BDB-3947-A2C2-62532C002637}" type="datetimeFigureOut">
              <a:rPr lang="en-CH" smtClean="0"/>
              <a:t>6/18/25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CB16A-C180-B34C-85A4-A2510E35649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410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what is SCOAP3? It is the largest open access collaboration in the world. It’s de-facto one of the first diamond models as it allows for </a:t>
            </a:r>
            <a:r>
              <a:rPr lang="en-GB" dirty="0" err="1"/>
              <a:t>everbody</a:t>
            </a:r>
            <a:r>
              <a:rPr lang="en-GB" dirty="0"/>
              <a:t> to publish at no cost or any other barriers in the 11 </a:t>
            </a:r>
            <a:r>
              <a:rPr lang="en-GB" dirty="0" err="1"/>
              <a:t>participationg</a:t>
            </a:r>
            <a:r>
              <a:rPr lang="en-GB" dirty="0"/>
              <a:t> journals immediate open access, centrally paid by SCOAP3.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CB16A-C180-B34C-85A4-A2510E35649C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4647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CB16A-C180-B34C-85A4-A2510E35649C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8633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CB16A-C180-B34C-85A4-A2510E35649C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335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2095C-1AD0-237B-9812-A87526E9B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C3142-E868-759A-CCB6-1AF842147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1BD78-2B28-6809-7B65-9702E1E44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E40D1-D93F-F8BA-B35F-2478B0A7A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CB16A-C180-B34C-85A4-A2510E35649C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7221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CB16A-C180-B34C-85A4-A2510E35649C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9182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596E8-373D-A04E-B10C-51AA800C8E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2A13-E6B6-3B45-882F-0321134B7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1964320"/>
            <a:ext cx="1052576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7C72D-B260-4D49-B8D4-45699ACC7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4429760"/>
            <a:ext cx="9464040" cy="8280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106087-8E61-534D-9E46-953629B22E61}"/>
              </a:ext>
            </a:extLst>
          </p:cNvPr>
          <p:cNvSpPr/>
          <p:nvPr userDrawn="1"/>
        </p:nvSpPr>
        <p:spPr>
          <a:xfrm>
            <a:off x="0" y="0"/>
            <a:ext cx="1501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0C5BA7-2A52-0C49-887E-DF6DC47BC351}"/>
              </a:ext>
            </a:extLst>
          </p:cNvPr>
          <p:cNvSpPr/>
          <p:nvPr userDrawn="1"/>
        </p:nvSpPr>
        <p:spPr>
          <a:xfrm>
            <a:off x="0" y="0"/>
            <a:ext cx="15012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E1A017-1244-7142-BC20-2E6D8C58331B}"/>
              </a:ext>
            </a:extLst>
          </p:cNvPr>
          <p:cNvSpPr/>
          <p:nvPr userDrawn="1"/>
        </p:nvSpPr>
        <p:spPr>
          <a:xfrm>
            <a:off x="0" y="4320000"/>
            <a:ext cx="150124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04404-D8DA-A94B-BAAD-27B188F7A5A9}"/>
              </a:ext>
            </a:extLst>
          </p:cNvPr>
          <p:cNvSpPr/>
          <p:nvPr userDrawn="1"/>
        </p:nvSpPr>
        <p:spPr>
          <a:xfrm>
            <a:off x="-1" y="1076400"/>
            <a:ext cx="15012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A75AB-4346-DA43-9455-23EC70253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1629A5-FC3A-2249-BC48-64E05D439C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60" y="0"/>
            <a:ext cx="3532032" cy="15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6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9462-0C09-7648-A0F7-7581C4C7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5"/>
            <a:ext cx="11236960" cy="9398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5ABB7-2CD3-4743-B1CA-739E0121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268413"/>
            <a:ext cx="11236960" cy="49085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71B74-C8D4-2146-A42B-BF723555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C5BB9-CC85-9D4C-9CA6-18F9E874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43515-3D69-5145-AFFD-D8EE87B72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5AC9B4-C648-B24E-84D0-27D6F50C56EF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931FBC-8519-6F4A-8F87-57E4FDA76E9C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7FC97-1E0D-7947-81E5-3EBD99701082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8F69BD-61A1-1F4B-A7D2-46C0D3535034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ECC83C-B51F-884C-818D-E2E92313A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85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0995-FA7E-A746-B7AD-63A67D62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740219"/>
            <a:ext cx="10839450" cy="2610262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D3AAD-9CF7-F94B-9A0D-3E14D9159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4437063"/>
            <a:ext cx="108394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33DE7-9A88-A745-8946-B4036034301A}"/>
              </a:ext>
            </a:extLst>
          </p:cNvPr>
          <p:cNvSpPr/>
          <p:nvPr userDrawn="1"/>
        </p:nvSpPr>
        <p:spPr>
          <a:xfrm>
            <a:off x="0" y="0"/>
            <a:ext cx="1501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3D0690-9674-EF40-AD82-D5F36F3C4702}"/>
              </a:ext>
            </a:extLst>
          </p:cNvPr>
          <p:cNvSpPr/>
          <p:nvPr userDrawn="1"/>
        </p:nvSpPr>
        <p:spPr>
          <a:xfrm>
            <a:off x="0" y="0"/>
            <a:ext cx="15012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32C49-5F09-2945-9742-BB4F55452A90}"/>
              </a:ext>
            </a:extLst>
          </p:cNvPr>
          <p:cNvSpPr/>
          <p:nvPr userDrawn="1"/>
        </p:nvSpPr>
        <p:spPr>
          <a:xfrm>
            <a:off x="0" y="4320000"/>
            <a:ext cx="150124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A1CDFC-06A2-1C46-BC5E-03587723F28C}"/>
              </a:ext>
            </a:extLst>
          </p:cNvPr>
          <p:cNvSpPr/>
          <p:nvPr userDrawn="1"/>
        </p:nvSpPr>
        <p:spPr>
          <a:xfrm>
            <a:off x="-1" y="1076400"/>
            <a:ext cx="15012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F5677-2364-F64C-8952-E9B9248BF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5DFC04-FAAC-3A42-BC96-05FAB40464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60" y="0"/>
            <a:ext cx="3532032" cy="15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5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440A-B390-7344-A29C-39A6EAAB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5"/>
            <a:ext cx="11236960" cy="9398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FE931-BFCE-5B44-B296-47B58BE8B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268413"/>
            <a:ext cx="5399882" cy="49085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303C8-BF78-DA48-A777-C712DC3D5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582920" cy="49085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E0985-E9D1-6841-A4B6-52B8EFA0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A0B50-FC92-4E48-A58C-2D1160A5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2F1A1-5792-344B-A3C4-CB9DF17802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597ED3-D877-4F49-A491-F803571951F0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EC3A3B-592C-134F-BCBA-899AEEDF7007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50A1F9-DD71-C249-9D25-88C20B2B3B4F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B0CFB2-7063-334E-98D2-95C02D43B90C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AB6A3C-108F-034D-B014-F96828B0D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23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031F-74C1-554E-848A-75FCEA07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5"/>
            <a:ext cx="11236960" cy="9398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BD8A-ADBD-584E-A567-3AB5FDA9E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268413"/>
            <a:ext cx="5394203" cy="633056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45659-B1B3-5C41-B6B9-108A3A442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" y="1989138"/>
            <a:ext cx="5394203" cy="4200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8B866-D53F-8F45-8BAC-E3F8C3341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8413"/>
            <a:ext cx="5582920" cy="633056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E52D33-5B82-8D48-9F82-136983BCA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9138"/>
            <a:ext cx="5582920" cy="4200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A8753-46A5-2D40-8D17-96D087F4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4B2F4-CE62-044C-8F92-698535F1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89A7F4-3508-CA4C-8082-0A3BDD68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70C058-8EB3-2C46-87CB-0579702DAEA3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91384-B173-8D48-82FF-6795B28BC038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0B997-192F-4F46-959B-E38DFC7C6E48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DA336-269C-C141-BC67-7A5D0C5CA8D4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767781-5FF8-1C4D-B1B9-DEAEB21FF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12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702C-7C5E-D244-BE3F-0454FA9A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5"/>
            <a:ext cx="11236960" cy="9398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1483A-C59E-FB41-BDE6-65B6CC66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52DCE-7465-5E47-93D5-78ED99EA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4DAA6-0761-B54E-AC4C-3E5CA01EA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359A82-DB7C-D64D-927E-CA4EB0FD088D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4247C-BD16-A542-8EB7-559D755B5F38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8734B1-081B-F841-A53C-49BAE5D59E9F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D63809-482C-9140-A8A9-77085FD7C41B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9C6F98-8825-C143-AB4F-665AB42EA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3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003302-51D5-8546-B4F8-7B80D6E6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17506-02A5-2740-BE4E-491EE228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‹#›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67A19-3BDE-7241-A3A5-02916645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r="86791"/>
          <a:stretch/>
        </p:blipFill>
        <p:spPr>
          <a:xfrm>
            <a:off x="9812741" y="859059"/>
            <a:ext cx="2379259" cy="51398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F2DB16-D698-0041-9773-891229823024}"/>
              </a:ext>
            </a:extLst>
          </p:cNvPr>
          <p:cNvSpPr/>
          <p:nvPr userDrawn="1"/>
        </p:nvSpPr>
        <p:spPr>
          <a:xfrm>
            <a:off x="0" y="0"/>
            <a:ext cx="6141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C3750-CF4C-5E4F-9B02-0EF8DFDECDEC}"/>
              </a:ext>
            </a:extLst>
          </p:cNvPr>
          <p:cNvSpPr/>
          <p:nvPr userDrawn="1"/>
        </p:nvSpPr>
        <p:spPr>
          <a:xfrm>
            <a:off x="0" y="0"/>
            <a:ext cx="61415" cy="25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7E344C-F59E-BF44-9142-4658D784F476}"/>
              </a:ext>
            </a:extLst>
          </p:cNvPr>
          <p:cNvSpPr/>
          <p:nvPr userDrawn="1"/>
        </p:nvSpPr>
        <p:spPr>
          <a:xfrm>
            <a:off x="0" y="4320000"/>
            <a:ext cx="61415" cy="25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46E19-0D18-FF40-9CA8-79ECCC189E2F}"/>
              </a:ext>
            </a:extLst>
          </p:cNvPr>
          <p:cNvSpPr/>
          <p:nvPr userDrawn="1"/>
        </p:nvSpPr>
        <p:spPr>
          <a:xfrm>
            <a:off x="-1" y="1076400"/>
            <a:ext cx="61415" cy="14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4ED787-120A-2245-84B4-5ADAD65A64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" y="6307554"/>
            <a:ext cx="1621555" cy="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9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blue&#10;&#10;Description automatically generated">
            <a:extLst>
              <a:ext uri="{FF2B5EF4-FFF2-40B4-BE49-F238E27FC236}">
                <a16:creationId xmlns:a16="http://schemas.microsoft.com/office/drawing/2014/main" id="{C09DDBC6-3943-DC49-9921-9A8D1FB70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Click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edit</a:t>
            </a:r>
            <a:r>
              <a:rPr lang="de-CH"/>
              <a:t> Master </a:t>
            </a:r>
            <a:r>
              <a:rPr lang="de-CH" err="1"/>
              <a:t>subtitle</a:t>
            </a:r>
            <a:r>
              <a:rPr lang="de-CH"/>
              <a:t>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DA315C-5D5C-FF41-86F0-279F8927A9CE}"/>
              </a:ext>
            </a:extLst>
          </p:cNvPr>
          <p:cNvSpPr/>
          <p:nvPr userDrawn="1"/>
        </p:nvSpPr>
        <p:spPr>
          <a:xfrm>
            <a:off x="0" y="0"/>
            <a:ext cx="12192000" cy="1786467"/>
          </a:xfrm>
          <a:prstGeom prst="rect">
            <a:avLst/>
          </a:prstGeom>
          <a:solidFill>
            <a:srgbClr val="FFFFFF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SCOAP</a:t>
            </a:r>
            <a:r>
              <a:rPr lang="en-US" sz="3200" b="0" i="0" baseline="30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US" sz="32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Governing Council Meeting</a:t>
            </a:r>
            <a:endParaRPr lang="en-US" sz="2000" b="0" i="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2000" b="0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3 - 4 November 2021</a:t>
            </a:r>
          </a:p>
          <a:p>
            <a:pPr algn="l"/>
            <a:r>
              <a:rPr lang="en-US" sz="2000" b="0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CERN, Geneva, Switzerland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31F56A-627A-5246-840B-9FA48AD66B44}"/>
              </a:ext>
            </a:extLst>
          </p:cNvPr>
          <p:cNvSpPr/>
          <p:nvPr userDrawn="1"/>
        </p:nvSpPr>
        <p:spPr>
          <a:xfrm>
            <a:off x="0" y="5078970"/>
            <a:ext cx="12192000" cy="1786467"/>
          </a:xfrm>
          <a:prstGeom prst="rect">
            <a:avLst/>
          </a:prstGeom>
          <a:solidFill>
            <a:srgbClr val="FFFFFF">
              <a:alpha val="7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000" b="0" i="0">
              <a:solidFill>
                <a:schemeClr val="tx1"/>
              </a:solidFill>
              <a:latin typeface="Avenir Light" panose="020B0402020203020204" pitchFamily="34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E767E0-B544-E348-BD19-8E49FC690E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156201"/>
            <a:ext cx="8207023" cy="567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D18269-FC4C-0F40-B3A1-E0E901BD4E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782735"/>
            <a:ext cx="59485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Clare Appavoo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A90FE72-D46F-4F42-BE37-22E583191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8969" y="5638800"/>
            <a:ext cx="42937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2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75EC7-688F-EA4C-AE07-46F81185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5125"/>
            <a:ext cx="11236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9A7B2-E587-F543-9134-6793576E0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25625"/>
            <a:ext cx="11236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97238-9E0E-614F-886C-97D1762DD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4072" y="6356350"/>
            <a:ext cx="5319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EB2DB-4D9C-3C42-84C9-1581DE323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14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DCF69264-FAF1-5744-A923-6ED0B94B4C52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8778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314325" indent="-31432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tabLst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coap3@cern.c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283114-71D2-2DA4-067D-3C33BC61F6C3}"/>
              </a:ext>
            </a:extLst>
          </p:cNvPr>
          <p:cNvSpPr/>
          <p:nvPr/>
        </p:nvSpPr>
        <p:spPr>
          <a:xfrm>
            <a:off x="0" y="4992130"/>
            <a:ext cx="12192000" cy="186587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32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SCOAP</a:t>
            </a:r>
            <a:r>
              <a:rPr lang="en-CH" sz="3200" b="1" baseline="3000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CH" sz="32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Phase 4 and OS elements</a:t>
            </a:r>
            <a:endParaRPr lang="fr-CH" sz="3200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CH" sz="3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Anne Gentil-Beccot, CERN SCOAP</a:t>
            </a:r>
            <a:r>
              <a:rPr lang="fr-CH" sz="3200" b="1" baseline="30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</a:t>
            </a:r>
            <a:r>
              <a:rPr lang="fr-CH" sz="3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team</a:t>
            </a:r>
            <a:endParaRPr lang="en-CH" sz="3200" b="1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D06D2-E9E6-6B00-1D1D-D72D4A9E089F}"/>
              </a:ext>
            </a:extLst>
          </p:cNvPr>
          <p:cNvSpPr/>
          <p:nvPr/>
        </p:nvSpPr>
        <p:spPr>
          <a:xfrm>
            <a:off x="0" y="0"/>
            <a:ext cx="12192000" cy="18658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CH" sz="3200" dirty="0">
              <a:solidFill>
                <a:schemeClr val="bg1"/>
              </a:solidFill>
            </a:endParaRPr>
          </a:p>
          <a:p>
            <a:r>
              <a:rPr lang="en-CH" sz="3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SCOAP</a:t>
            </a:r>
            <a:r>
              <a:rPr lang="en-CH" sz="3200" b="1" baseline="30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CH" sz="3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CH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Forum</a:t>
            </a:r>
            <a:endParaRPr lang="en-CH" sz="3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CH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18th June 2025</a:t>
            </a:r>
            <a:endParaRPr lang="en-CH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r>
              <a:rPr lang="en-CH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CERN, Geneva, Switzerland</a:t>
            </a:r>
          </a:p>
          <a:p>
            <a:pPr algn="ctr"/>
            <a:endParaRPr lang="en-CH" dirty="0"/>
          </a:p>
          <a:p>
            <a:pPr algn="ctr"/>
            <a:r>
              <a:rPr lang="en-CH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2D02F6-6FEA-81DF-A52E-39E6B0A63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324" y="5249157"/>
            <a:ext cx="3395207" cy="14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5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70343C5-50A3-1468-9E93-C4BD1C17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45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F69264-FAF1-5744-A923-6ED0B94B4C52}" type="slidenum">
              <a:rPr lang="en-CH" smtClean="0"/>
              <a:pPr>
                <a:spcAft>
                  <a:spcPts val="600"/>
                </a:spcAft>
              </a:pPr>
              <a:t>10</a:t>
            </a:fld>
            <a:endParaRPr lang="en-CH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CA5DDB-C247-5378-2B45-4DFB869E5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352471"/>
              </p:ext>
            </p:extLst>
          </p:nvPr>
        </p:nvGraphicFramePr>
        <p:xfrm>
          <a:off x="471055" y="811647"/>
          <a:ext cx="9496511" cy="527694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99354">
                  <a:extLst>
                    <a:ext uri="{9D8B030D-6E8A-4147-A177-3AD203B41FA5}">
                      <a16:colId xmlns:a16="http://schemas.microsoft.com/office/drawing/2014/main" val="3134444005"/>
                    </a:ext>
                  </a:extLst>
                </a:gridCol>
                <a:gridCol w="6197157">
                  <a:extLst>
                    <a:ext uri="{9D8B030D-6E8A-4147-A177-3AD203B41FA5}">
                      <a16:colId xmlns:a16="http://schemas.microsoft.com/office/drawing/2014/main" val="2289935109"/>
                    </a:ext>
                  </a:extLst>
                </a:gridCol>
              </a:tblGrid>
              <a:tr h="410362">
                <a:tc>
                  <a:txBody>
                    <a:bodyPr/>
                    <a:lstStyle/>
                    <a:p>
                      <a:pPr marL="0" indent="57150" algn="l" rtl="0" fontAlgn="base">
                        <a:tabLst/>
                      </a:pPr>
                      <a:r>
                        <a:rPr lang="en-GB" sz="1800" b="0" i="0" cap="none" spc="6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</a:rPr>
                        <a:t>Open Science Elements</a:t>
                      </a:r>
                    </a:p>
                  </a:txBody>
                  <a:tcPr marL="4119" marR="4119" marT="77406" marB="20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" algn="l" rtl="0" fontAlgn="base">
                        <a:tabLst/>
                      </a:pPr>
                      <a:r>
                        <a:rPr lang="en-GB" sz="1800" b="0" i="0" cap="none" spc="6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</a:rPr>
                        <a:t>Definition </a:t>
                      </a:r>
                    </a:p>
                  </a:txBody>
                  <a:tcPr marL="4119" marR="4119" marT="77406" marB="20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562209"/>
                  </a:ext>
                </a:extLst>
              </a:tr>
              <a:tr h="553064">
                <a:tc>
                  <a:txBody>
                    <a:bodyPr/>
                    <a:lstStyle/>
                    <a:p>
                      <a:pPr indent="57150" algn="l" fontAlgn="t">
                        <a:tabLst/>
                      </a:pPr>
                      <a:r>
                        <a:rPr lang="en-GB" sz="16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ORCID adoption </a:t>
                      </a: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 fontAlgn="t">
                        <a:tabLst/>
                      </a:pPr>
                      <a:r>
                        <a:rPr lang="en-GB" sz="14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Integrate </a:t>
                      </a:r>
                      <a:r>
                        <a:rPr lang="en-GB" sz="1400" b="0" i="0" cap="none" spc="0" dirty="0" err="1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ORCiD</a:t>
                      </a:r>
                      <a:r>
                        <a:rPr lang="en-GB" sz="14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 submission for all (co)authors into the publishing process and ensure systematic distribution of </a:t>
                      </a:r>
                      <a:r>
                        <a:rPr lang="en-GB" sz="1400" b="0" i="0" cap="none" spc="0" dirty="0" err="1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ORCiDs</a:t>
                      </a:r>
                      <a:r>
                        <a:rPr lang="en-GB" sz="14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 in subsequent metadata feeds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426900"/>
                  </a:ext>
                </a:extLst>
              </a:tr>
              <a:tr h="553064">
                <a:tc>
                  <a:txBody>
                    <a:bodyPr/>
                    <a:lstStyle/>
                    <a:p>
                      <a:pPr indent="57150" algn="l" fontAlgn="t">
                        <a:tabLst/>
                      </a:pPr>
                      <a:r>
                        <a:rPr lang="en-GB" sz="16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ROR adoption </a:t>
                      </a: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 fontAlgn="t">
                        <a:tabLst/>
                      </a:pPr>
                      <a:r>
                        <a:rPr lang="en-GB" sz="14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Integrate ROR submission for institutional identification into the publishing process and ensure systematic distribution of RORs in subsequent metadata feeds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965685"/>
                  </a:ext>
                </a:extLst>
              </a:tr>
              <a:tr h="553064">
                <a:tc>
                  <a:txBody>
                    <a:bodyPr/>
                    <a:lstStyle/>
                    <a:p>
                      <a:pPr marL="342900" indent="-285750" algn="l" fontAlgn="t">
                        <a:tabLst/>
                      </a:pPr>
                      <a:r>
                        <a:rPr lang="en-GB" sz="16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Standardized metadata provision</a:t>
                      </a: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 fontAlgn="t">
                        <a:tabLst/>
                      </a:pPr>
                      <a:r>
                        <a:rPr lang="en-GB" sz="14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Provide enriched article metadata in a consistent, standardized, community-determined format; include abstracts and references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832238"/>
                  </a:ext>
                </a:extLst>
              </a:tr>
              <a:tr h="600999">
                <a:tc>
                  <a:txBody>
                    <a:bodyPr/>
                    <a:lstStyle/>
                    <a:p>
                      <a:pPr marL="342900" indent="-285750" algn="l" fontAlgn="t">
                        <a:tabLst/>
                      </a:pPr>
                      <a:r>
                        <a:rPr lang="en-GB" sz="16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Dataset Linking</a:t>
                      </a: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0" algn="l" fontAlgn="t">
                        <a:tabLst/>
                      </a:pPr>
                      <a:r>
                        <a:rPr lang="en-GB" sz="14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Enabling linking between articles and related datasets; improve/incentivize publishing of data as supplementary </a:t>
                      </a:r>
                      <a:br>
                        <a:rPr lang="en-GB" sz="14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</a:br>
                      <a:r>
                        <a:rPr lang="en-GB" sz="14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material associated with publications </a:t>
                      </a: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198880"/>
                  </a:ext>
                </a:extLst>
              </a:tr>
              <a:tr h="540774">
                <a:tc>
                  <a:txBody>
                    <a:bodyPr/>
                    <a:lstStyle/>
                    <a:p>
                      <a:pPr marL="57150" indent="0" algn="l" fontAlgn="t">
                        <a:tabLst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Software Linking</a:t>
                      </a: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Enabling linking between articles and related research software; improve/ incentivize publishing of software as supplementary material associated with publications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8757"/>
                  </a:ext>
                </a:extLst>
              </a:tr>
              <a:tr h="528483">
                <a:tc>
                  <a:txBody>
                    <a:bodyPr/>
                    <a:lstStyle/>
                    <a:p>
                      <a:pPr indent="57150" algn="l" fontAlgn="t">
                        <a:tabLst/>
                      </a:pPr>
                      <a:r>
                        <a:rPr lang="en-GB" sz="16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Transparent Peer Review </a:t>
                      </a: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0" algn="l" fontAlgn="t">
                        <a:tabLst/>
                      </a:pPr>
                      <a:r>
                        <a:rPr lang="en-GB" sz="14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Offer open or public peer-review services which provide both authors and reviewers options to publish peer-review reports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787044"/>
                  </a:ext>
                </a:extLst>
              </a:tr>
              <a:tr h="368709">
                <a:tc>
                  <a:txBody>
                    <a:bodyPr/>
                    <a:lstStyle/>
                    <a:p>
                      <a:pPr marL="342900" indent="-285750" algn="l" fontAlgn="t">
                        <a:tabLst/>
                      </a:pPr>
                      <a:r>
                        <a:rPr lang="en-GB" sz="160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Accessibility</a:t>
                      </a: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 fontAlgn="t">
                        <a:tabLst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Removing barriers to accessing content for people with disabilities by following WCAG guidelines.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867492"/>
                  </a:ext>
                </a:extLst>
              </a:tr>
              <a:tr h="516193">
                <a:tc>
                  <a:txBody>
                    <a:bodyPr/>
                    <a:lstStyle/>
                    <a:p>
                      <a:pPr marL="50800" marR="0" lvl="0" indent="63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SCOAP</a:t>
                      </a:r>
                      <a:r>
                        <a:rPr lang="en-GB" sz="1600" b="0" i="0" cap="none" spc="0" baseline="3000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3</a:t>
                      </a:r>
                      <a:r>
                        <a:rPr lang="en-GB" sz="16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 Community Values Disclosures</a:t>
                      </a:r>
                      <a:endParaRPr lang="en-GB" sz="1600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Provide transparent statements on core business practices related to defined community values (see next slide)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1454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A65EEC-DDDA-4567-74BF-2D3A04EDEC59}"/>
              </a:ext>
            </a:extLst>
          </p:cNvPr>
          <p:cNvSpPr txBox="1"/>
          <p:nvPr/>
        </p:nvSpPr>
        <p:spPr>
          <a:xfrm>
            <a:off x="228911" y="132029"/>
            <a:ext cx="611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Open Science </a:t>
            </a:r>
            <a:r>
              <a:rPr lang="en-CH" sz="28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Elements</a:t>
            </a:r>
            <a:endParaRPr lang="en-CH" sz="2800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3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70343C5-50A3-1468-9E93-C4BD1C17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445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F69264-FAF1-5744-A923-6ED0B94B4C52}" type="slidenum">
              <a:rPr lang="en-CH" smtClean="0"/>
              <a:pPr>
                <a:spcAft>
                  <a:spcPts val="600"/>
                </a:spcAft>
              </a:pPr>
              <a:t>11</a:t>
            </a:fld>
            <a:endParaRPr lang="en-CH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CA5DDB-C247-5378-2B45-4DFB869E53E7}"/>
              </a:ext>
            </a:extLst>
          </p:cNvPr>
          <p:cNvGraphicFramePr>
            <a:graphicFrameLocks noGrp="1"/>
          </p:cNvGraphicFramePr>
          <p:nvPr/>
        </p:nvGraphicFramePr>
        <p:xfrm>
          <a:off x="587375" y="975285"/>
          <a:ext cx="9239999" cy="476545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04801">
                  <a:extLst>
                    <a:ext uri="{9D8B030D-6E8A-4147-A177-3AD203B41FA5}">
                      <a16:colId xmlns:a16="http://schemas.microsoft.com/office/drawing/2014/main" val="3134444005"/>
                    </a:ext>
                  </a:extLst>
                </a:gridCol>
                <a:gridCol w="5935198">
                  <a:extLst>
                    <a:ext uri="{9D8B030D-6E8A-4147-A177-3AD203B41FA5}">
                      <a16:colId xmlns:a16="http://schemas.microsoft.com/office/drawing/2014/main" val="2289935109"/>
                    </a:ext>
                  </a:extLst>
                </a:gridCol>
              </a:tblGrid>
              <a:tr h="400223">
                <a:tc>
                  <a:txBody>
                    <a:bodyPr/>
                    <a:lstStyle/>
                    <a:p>
                      <a:pPr marL="0" indent="57150" algn="l" rtl="0" fontAlgn="base">
                        <a:tabLst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Open Science Element</a:t>
                      </a:r>
                      <a:endParaRPr lang="en-GB" sz="1800" b="0" i="0" cap="none" spc="60" dirty="0">
                        <a:solidFill>
                          <a:schemeClr val="bg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7150" algn="l" rtl="0" fontAlgn="base">
                        <a:tabLst/>
                      </a:pPr>
                      <a:r>
                        <a:rPr lang="en-GB" sz="1800" b="0" i="0" cap="none" spc="6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</a:rPr>
                        <a:t>Values </a:t>
                      </a:r>
                    </a:p>
                  </a:txBody>
                  <a:tcPr marL="4119" marR="4119" marT="77406" marB="20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562209"/>
                  </a:ext>
                </a:extLst>
              </a:tr>
              <a:tr h="943798">
                <a:tc rowSpan="5">
                  <a:txBody>
                    <a:bodyPr/>
                    <a:lstStyle/>
                    <a:p>
                      <a:pPr algn="l" fontAlgn="t"/>
                      <a:endParaRPr lang="en-GB" sz="1300" cap="none" spc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l" fontAlgn="t"/>
                      <a:endParaRPr lang="en-GB" sz="1300" cap="none" spc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l" fontAlgn="t"/>
                      <a:endParaRPr lang="en-GB" sz="1300" cap="none" spc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l" fontAlgn="t"/>
                      <a:endParaRPr lang="en-GB" sz="1300" cap="none" spc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l" fontAlgn="t"/>
                      <a:r>
                        <a:rPr lang="en-GB" sz="1600" cap="none" spc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SCOAP</a:t>
                      </a:r>
                      <a:r>
                        <a:rPr lang="en-GB" sz="1600" cap="none" spc="0" baseline="300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</a:t>
                      </a:r>
                      <a:r>
                        <a:rPr lang="en-GB" sz="1600" cap="none" spc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Community </a:t>
                      </a:r>
                    </a:p>
                    <a:p>
                      <a:pPr algn="l" fontAlgn="t"/>
                      <a:r>
                        <a:rPr lang="en-GB" sz="1600" cap="none" spc="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Values Disclosures</a:t>
                      </a:r>
                    </a:p>
                  </a:txBody>
                  <a:tcPr marL="3600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 fontAlgn="t"/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Diversity, Equity &amp; Inclusion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: in aspects ranging from the profile of authors/first-time submitters; diversity in career stages; geographical diversity (in publishing and editorial practices); gender equity; etc.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8757"/>
                  </a:ext>
                </a:extLst>
              </a:tr>
              <a:tr h="824391">
                <a:tc vMerge="1">
                  <a:txBody>
                    <a:bodyPr/>
                    <a:lstStyle/>
                    <a:p>
                      <a:pPr algn="l" fontAlgn="t"/>
                      <a:endParaRPr lang="en-GB" sz="1300" cap="none" spc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3600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0" algn="l" fontAlgn="t"/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Sustainability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: adopting practices to reduce their carbon emissions and address sustainability issues within their operations towards becoming net-zero businesses. 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787044"/>
                  </a:ext>
                </a:extLst>
              </a:tr>
              <a:tr h="713739">
                <a:tc vMerge="1">
                  <a:txBody>
                    <a:bodyPr/>
                    <a:lstStyle/>
                    <a:p>
                      <a:pPr algn="l" fontAlgn="t"/>
                      <a:endParaRPr lang="en-GB" sz="1300" cap="none" spc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3600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 fontAlgn="t"/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Data Privacy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: adopting practices to protect the privacy of users consistent with the European Union’s General Data Protection Regulation (GDPR).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867492"/>
                  </a:ext>
                </a:extLst>
              </a:tr>
              <a:tr h="574576">
                <a:tc vMerge="1">
                  <a:txBody>
                    <a:bodyPr/>
                    <a:lstStyle/>
                    <a:p>
                      <a:pPr algn="l" fontAlgn="t"/>
                      <a:endParaRPr lang="en-GB" sz="1300" cap="none" spc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3600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indent="6350" algn="l" fontAlgn="t">
                        <a:tabLst/>
                      </a:pPr>
                      <a:r>
                        <a:rPr lang="en-GB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Financial Transparency</a:t>
                      </a:r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: engaging in emerging price transparency frameworks.</a:t>
                      </a:r>
                      <a:endParaRPr lang="en-GB" sz="1400" b="0" i="0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145408"/>
                  </a:ext>
                </a:extLst>
              </a:tr>
              <a:tr h="672883">
                <a:tc vMerge="1">
                  <a:txBody>
                    <a:bodyPr/>
                    <a:lstStyle/>
                    <a:p>
                      <a:pPr algn="l" fontAlgn="t"/>
                      <a:endParaRPr lang="en-GB" sz="1300" b="0" i="0" cap="none" spc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3600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 fontAlgn="t"/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Referee Recognition/Compensation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: demonstrating transparency in how the work of referees is acknowledged/ recognized/compensated. </a:t>
                      </a:r>
                      <a:endParaRPr lang="en-GB" sz="1400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</a:endParaRP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12474"/>
                  </a:ext>
                </a:extLst>
              </a:tr>
              <a:tr h="635841">
                <a:tc>
                  <a:txBody>
                    <a:bodyPr/>
                    <a:lstStyle/>
                    <a:p>
                      <a:pPr algn="ctr" fontAlgn="t"/>
                      <a:endParaRPr lang="en-GB" sz="1600" cap="none" spc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3600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 fontAlgn="t"/>
                      <a:r>
                        <a:rPr lang="en-GB" sz="1400" cap="none" spc="0" dirty="0">
                          <a:solidFill>
                            <a:schemeClr val="accent1"/>
                          </a:solidFill>
                          <a:effectLst/>
                          <a:latin typeface="Roboto"/>
                          <a:ea typeface="Roboto"/>
                        </a:rPr>
                        <a:t>Publication transparency: </a:t>
                      </a:r>
                      <a:r>
                        <a:rPr lang="en-GB" sz="140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</a:rPr>
                        <a:t>publication of journal metrics such as acceptance rates and desk rejection rates</a:t>
                      </a:r>
                    </a:p>
                  </a:txBody>
                  <a:tcPr marL="4119" marR="4119" marT="77406" marB="2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8666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0D3246-0A0F-0AF2-B6E0-E6454FC50A41}"/>
              </a:ext>
            </a:extLst>
          </p:cNvPr>
          <p:cNvSpPr txBox="1"/>
          <p:nvPr/>
        </p:nvSpPr>
        <p:spPr>
          <a:xfrm>
            <a:off x="228911" y="132029"/>
            <a:ext cx="611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Open Science </a:t>
            </a:r>
            <a:r>
              <a:rPr lang="en-CH" sz="28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Elements (cont’d)</a:t>
            </a:r>
          </a:p>
        </p:txBody>
      </p:sp>
    </p:spTree>
    <p:extLst>
      <p:ext uri="{BB962C8B-B14F-4D97-AF65-F5344CB8AC3E}">
        <p14:creationId xmlns:p14="http://schemas.microsoft.com/office/powerpoint/2010/main" val="339226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FF419-A365-364D-BC0C-62EB888B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41" y="285934"/>
            <a:ext cx="11236960" cy="744841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Operational implementation of OS</a:t>
            </a:r>
            <a:r>
              <a:rPr lang="en-GB" sz="28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Elements mechanism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DB5E4E-01AB-F24B-B47C-90BE05D3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6" y="802861"/>
            <a:ext cx="10226631" cy="5325435"/>
          </a:xfrm>
        </p:spPr>
        <p:txBody>
          <a:bodyPr vert="horz" lIns="90000" tIns="45720" rIns="91440" bIns="45720" rtlCol="0" anchor="t">
            <a:noAutofit/>
          </a:bodyPr>
          <a:lstStyle/>
          <a:p>
            <a:endParaRPr lang="en-GB" sz="2000" dirty="0">
              <a:cs typeface="Lato" panose="020F0502020204030203" pitchFamily="34" charset="0"/>
            </a:endParaRPr>
          </a:p>
          <a:p>
            <a:r>
              <a:rPr lang="en-GB" sz="2200" dirty="0">
                <a:cs typeface="Lato" panose="020F0502020204030203" pitchFamily="34" charset="0"/>
              </a:rPr>
              <a:t>Annual assessment by CERN using previous year information (max 31 points)</a:t>
            </a:r>
          </a:p>
          <a:p>
            <a:pPr lvl="1"/>
            <a:r>
              <a:rPr lang="en-GB" sz="1800" dirty="0">
                <a:cs typeface="Lato" panose="020F0502020204030203" pitchFamily="34" charset="0"/>
              </a:rPr>
              <a:t>Combination of automated and manual validation</a:t>
            </a:r>
          </a:p>
          <a:p>
            <a:pPr lvl="1"/>
            <a:r>
              <a:rPr lang="en-GB" sz="1800" dirty="0">
                <a:cs typeface="Lato" panose="020F0502020204030203" pitchFamily="34" charset="0"/>
              </a:rPr>
              <a:t>Average score if publisher participates with several journals </a:t>
            </a:r>
          </a:p>
          <a:p>
            <a:pPr lvl="1"/>
            <a:r>
              <a:rPr lang="en-GB" sz="1800" dirty="0">
                <a:cs typeface="Lato" panose="020F0502020204030203" pitchFamily="34" charset="0"/>
              </a:rPr>
              <a:t>Objection possibility for publishers</a:t>
            </a:r>
          </a:p>
          <a:p>
            <a:r>
              <a:rPr lang="en-GB" sz="2200" dirty="0">
                <a:cs typeface="Lato" panose="020F0502020204030203" pitchFamily="34" charset="0"/>
              </a:rPr>
              <a:t>Calculation of average SCOAP</a:t>
            </a:r>
            <a:r>
              <a:rPr lang="en-GB" sz="2200" baseline="30000" dirty="0">
                <a:cs typeface="Lato" panose="020F0502020204030203" pitchFamily="34" charset="0"/>
              </a:rPr>
              <a:t>3</a:t>
            </a:r>
            <a:r>
              <a:rPr lang="en-GB" sz="2200" dirty="0">
                <a:cs typeface="Lato" panose="020F0502020204030203" pitchFamily="34" charset="0"/>
              </a:rPr>
              <a:t> Score, weighted by the number of SCOAP</a:t>
            </a:r>
            <a:r>
              <a:rPr lang="en-GB" sz="2200" baseline="30000" dirty="0">
                <a:cs typeface="Lato" panose="020F0502020204030203" pitchFamily="34" charset="0"/>
              </a:rPr>
              <a:t>3</a:t>
            </a:r>
            <a:r>
              <a:rPr lang="en-GB" sz="2200" dirty="0">
                <a:cs typeface="Lato" panose="020F0502020204030203" pitchFamily="34" charset="0"/>
              </a:rPr>
              <a:t> articles in previous year</a:t>
            </a:r>
          </a:p>
          <a:p>
            <a:r>
              <a:rPr lang="en-GB" sz="2200" dirty="0">
                <a:cs typeface="Lato" panose="020F0502020204030203" pitchFamily="34" charset="0"/>
              </a:rPr>
              <a:t>Calculation of publisher adjustment</a:t>
            </a:r>
          </a:p>
          <a:p>
            <a:pPr lvl="1"/>
            <a:r>
              <a:rPr lang="en-GB" sz="1800" dirty="0">
                <a:cs typeface="Lato" panose="020F0502020204030203" pitchFamily="34" charset="0"/>
              </a:rPr>
              <a:t>Relative performance compared to average, capped at +/- 10% </a:t>
            </a:r>
          </a:p>
          <a:p>
            <a:pPr lvl="1"/>
            <a:r>
              <a:rPr lang="en-GB" sz="1800" dirty="0">
                <a:cs typeface="Lato" panose="020F0502020204030203" pitchFamily="34" charset="0"/>
              </a:rPr>
              <a:t>5% bonus if publisher scored at least 50% of the available 31 points to create a</a:t>
            </a:r>
            <a:br>
              <a:rPr lang="en-GB" sz="1800" dirty="0">
                <a:cs typeface="Lato" panose="020F0502020204030203" pitchFamily="34" charset="0"/>
              </a:rPr>
            </a:br>
            <a:r>
              <a:rPr lang="en-GB" sz="1800" dirty="0">
                <a:cs typeface="Lato" panose="020F0502020204030203" pitchFamily="34" charset="0"/>
              </a:rPr>
              <a:t>clear incentive for all publisher to invest into the needed infrastructure</a:t>
            </a:r>
          </a:p>
          <a:p>
            <a:r>
              <a:rPr lang="en-GB" sz="2200" dirty="0">
                <a:cs typeface="Lato" panose="020F0502020204030203" pitchFamily="34" charset="0"/>
              </a:rPr>
              <a:t>New annual Maximum Contract Value and nominal APC adjusted accordingly for actual year (re-assessment in the following year)</a:t>
            </a:r>
          </a:p>
          <a:p>
            <a:endParaRPr lang="en-GB" sz="2200" dirty="0"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sz="1000" dirty="0"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D13575-ED8B-E54C-B2E4-33F3A709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717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FC8E2-A8B8-7D28-5878-45E496D0B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FE3C49-4D7C-9A42-559C-E4E084D2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0" y="136525"/>
            <a:ext cx="11236960" cy="939875"/>
          </a:xfrm>
        </p:spPr>
        <p:txBody>
          <a:bodyPr/>
          <a:lstStyle/>
          <a:p>
            <a:r>
              <a:rPr lang="en-CH">
                <a:solidFill>
                  <a:schemeClr val="tx2"/>
                </a:solidFill>
              </a:rPr>
              <a:t>Calculation</a:t>
            </a:r>
            <a:endParaRPr lang="en-CH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FF0E5-45D0-FDED-4528-1F8F93AA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2356" y="6356350"/>
            <a:ext cx="312763" cy="365125"/>
          </a:xfrm>
        </p:spPr>
        <p:txBody>
          <a:bodyPr/>
          <a:lstStyle/>
          <a:p>
            <a:fld id="{DCF69264-FAF1-5744-A923-6ED0B94B4C52}" type="slidenum">
              <a:rPr lang="en-CH" smtClean="0"/>
              <a:t>13</a:t>
            </a:fld>
            <a:endParaRPr lang="en-CH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0039FCB-9055-281C-B3C0-061D45654611}"/>
              </a:ext>
            </a:extLst>
          </p:cNvPr>
          <p:cNvSpPr/>
          <p:nvPr/>
        </p:nvSpPr>
        <p:spPr>
          <a:xfrm>
            <a:off x="9356986" y="4163004"/>
            <a:ext cx="2264946" cy="7932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  <a:r>
              <a:rPr lang="en-CH" dirty="0"/>
              <a:t>inancial adjustment (max. +15%/-10%)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54F493-BE1C-07DE-610C-B1FF9567B7EB}"/>
              </a:ext>
            </a:extLst>
          </p:cNvPr>
          <p:cNvSpPr/>
          <p:nvPr/>
        </p:nvSpPr>
        <p:spPr>
          <a:xfrm>
            <a:off x="2514118" y="3386212"/>
            <a:ext cx="2909392" cy="9637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Publisher’s score</a:t>
            </a:r>
          </a:p>
          <a:p>
            <a:pPr algn="ctr"/>
            <a:r>
              <a:rPr lang="en-GB" sz="1000" dirty="0"/>
              <a:t>A</a:t>
            </a:r>
            <a:r>
              <a:rPr lang="en-CH" sz="1000" dirty="0"/>
              <a:t>verage of  J</a:t>
            </a:r>
            <a:r>
              <a:rPr lang="en-GB" sz="1000" dirty="0"/>
              <a:t>o</a:t>
            </a:r>
            <a:r>
              <a:rPr lang="en-CH" sz="1000" dirty="0"/>
              <a:t>urnal scores of 1 publisher weighted by Nr of articles per Journal in the last 12 months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1A33C9-FA93-5FD5-AAD2-68B7EFCA4EB5}"/>
              </a:ext>
            </a:extLst>
          </p:cNvPr>
          <p:cNvSpPr/>
          <p:nvPr/>
        </p:nvSpPr>
        <p:spPr>
          <a:xfrm>
            <a:off x="6433222" y="4163004"/>
            <a:ext cx="1839546" cy="79328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Bonus (5%)</a:t>
            </a:r>
          </a:p>
          <a:p>
            <a:pPr algn="ctr"/>
            <a:r>
              <a:rPr lang="en-GB" sz="1000" dirty="0"/>
              <a:t>I</a:t>
            </a:r>
            <a:r>
              <a:rPr lang="en-CH" sz="1000" dirty="0"/>
              <a:t>f Publisher’s score is  &gt;16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EB045D-A19B-19F7-CD92-45D75415ED16}"/>
              </a:ext>
            </a:extLst>
          </p:cNvPr>
          <p:cNvSpPr/>
          <p:nvPr/>
        </p:nvSpPr>
        <p:spPr>
          <a:xfrm>
            <a:off x="2500346" y="4726906"/>
            <a:ext cx="2909392" cy="9375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SCOAP</a:t>
            </a:r>
            <a:r>
              <a:rPr lang="en-CH" baseline="30000" dirty="0"/>
              <a:t>3</a:t>
            </a:r>
            <a:r>
              <a:rPr lang="en-CH" dirty="0"/>
              <a:t> score</a:t>
            </a:r>
          </a:p>
          <a:p>
            <a:pPr algn="ctr"/>
            <a:r>
              <a:rPr lang="en-CH" sz="1000" dirty="0"/>
              <a:t>Average of Publisher’s scores weighted by the Nr of articles per Journal in the last 12 months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E6BBC-DF96-EF65-8B6C-3F7FBC65C6E1}"/>
              </a:ext>
            </a:extLst>
          </p:cNvPr>
          <p:cNvSpPr/>
          <p:nvPr/>
        </p:nvSpPr>
        <p:spPr>
          <a:xfrm>
            <a:off x="443130" y="2465263"/>
            <a:ext cx="2070988" cy="9637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Journal score</a:t>
            </a:r>
          </a:p>
          <a:p>
            <a:pPr algn="ctr"/>
            <a:r>
              <a:rPr lang="en-GB" sz="1000" dirty="0"/>
              <a:t>P</a:t>
            </a:r>
            <a:r>
              <a:rPr lang="en-CH" sz="1000"/>
              <a:t>oints </a:t>
            </a:r>
            <a:r>
              <a:rPr lang="fr-CH" sz="1000" dirty="0" err="1"/>
              <a:t>attributed</a:t>
            </a:r>
            <a:r>
              <a:rPr lang="fr-CH" sz="1000" dirty="0"/>
              <a:t> for all OS </a:t>
            </a:r>
            <a:r>
              <a:rPr lang="fr-CH" sz="1000" dirty="0" err="1"/>
              <a:t>element</a:t>
            </a:r>
            <a:r>
              <a:rPr lang="fr-CH" sz="1000" dirty="0"/>
              <a:t> meeting the </a:t>
            </a:r>
            <a:r>
              <a:rPr lang="fr-CH" sz="1000" dirty="0" err="1"/>
              <a:t>contract’s</a:t>
            </a:r>
            <a:r>
              <a:rPr lang="fr-CH" sz="1000" dirty="0"/>
              <a:t> </a:t>
            </a:r>
            <a:r>
              <a:rPr lang="fr-CH" sz="1000" dirty="0" err="1"/>
              <a:t>requirements</a:t>
            </a:r>
            <a:endParaRPr lang="en-CH" sz="1000" dirty="0"/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50CDAEE3-C1A6-70B7-03DF-BC39D36C9921}"/>
              </a:ext>
            </a:extLst>
          </p:cNvPr>
          <p:cNvSpPr/>
          <p:nvPr/>
        </p:nvSpPr>
        <p:spPr>
          <a:xfrm>
            <a:off x="8347431" y="4272475"/>
            <a:ext cx="680665" cy="576932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12" name="Minus 11">
            <a:extLst>
              <a:ext uri="{FF2B5EF4-FFF2-40B4-BE49-F238E27FC236}">
                <a16:creationId xmlns:a16="http://schemas.microsoft.com/office/drawing/2014/main" id="{428C93D0-9148-C425-4009-BBC7093689C6}"/>
              </a:ext>
            </a:extLst>
          </p:cNvPr>
          <p:cNvSpPr/>
          <p:nvPr/>
        </p:nvSpPr>
        <p:spPr>
          <a:xfrm>
            <a:off x="2401445" y="4499012"/>
            <a:ext cx="3051977" cy="78832"/>
          </a:xfrm>
          <a:prstGeom prst="mathMin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777E0A3D-2468-DB73-C80C-9393EE596DFE}"/>
              </a:ext>
            </a:extLst>
          </p:cNvPr>
          <p:cNvSpPr/>
          <p:nvPr/>
        </p:nvSpPr>
        <p:spPr>
          <a:xfrm>
            <a:off x="5687604" y="4273977"/>
            <a:ext cx="543955" cy="494982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D9BC8B02-3EBD-30CD-2AF2-508C398CF60D}"/>
              </a:ext>
            </a:extLst>
          </p:cNvPr>
          <p:cNvSpPr/>
          <p:nvPr/>
        </p:nvSpPr>
        <p:spPr>
          <a:xfrm rot="10800000" flipH="1">
            <a:off x="1478624" y="3488958"/>
            <a:ext cx="750811" cy="475048"/>
          </a:xfrm>
          <a:prstGeom prst="bentArrow">
            <a:avLst>
              <a:gd name="adj1" fmla="val 6936"/>
              <a:gd name="adj2" fmla="val 10980"/>
              <a:gd name="adj3" fmla="val 30488"/>
              <a:gd name="adj4" fmla="val 36433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3F6EBB0-C79C-E778-7844-5047AD0A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FF419-A365-364D-BC0C-62EB888B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07" y="136525"/>
            <a:ext cx="11236960" cy="57198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Phase 4: increased investment for additional services</a:t>
            </a:r>
            <a:endParaRPr lang="en-GB" sz="3200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D13575-ED8B-E54C-B2E4-33F3A709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14</a:t>
            </a:fld>
            <a:endParaRPr lang="en-C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5678B-B8E7-DBA3-4537-8AC3C57448D3}"/>
              </a:ext>
            </a:extLst>
          </p:cNvPr>
          <p:cNvSpPr txBox="1"/>
          <p:nvPr/>
        </p:nvSpPr>
        <p:spPr>
          <a:xfrm>
            <a:off x="1039416" y="1404699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2013</a:t>
            </a:r>
            <a:r>
              <a:rPr lang="en-CH" sz="1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1</a:t>
            </a:r>
            <a:endParaRPr lang="en-CH" sz="14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DDBA37-EF26-BA92-8D5F-0E4697C3FDBD}"/>
              </a:ext>
            </a:extLst>
          </p:cNvPr>
          <p:cNvSpPr/>
          <p:nvPr/>
        </p:nvSpPr>
        <p:spPr>
          <a:xfrm>
            <a:off x="9976556" y="3935643"/>
            <a:ext cx="157447" cy="151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A720D1-C2A0-7F4A-FE45-0A08E43D23FF}"/>
              </a:ext>
            </a:extLst>
          </p:cNvPr>
          <p:cNvSpPr/>
          <p:nvPr/>
        </p:nvSpPr>
        <p:spPr>
          <a:xfrm>
            <a:off x="10288600" y="3935643"/>
            <a:ext cx="157447" cy="151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F77FB2-0ECD-771C-9355-B4CBC388DB41}"/>
              </a:ext>
            </a:extLst>
          </p:cNvPr>
          <p:cNvSpPr/>
          <p:nvPr/>
        </p:nvSpPr>
        <p:spPr>
          <a:xfrm>
            <a:off x="10891492" y="3935643"/>
            <a:ext cx="157447" cy="151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B33E7-0FB8-7F37-92F7-8A68F3A07467}"/>
              </a:ext>
            </a:extLst>
          </p:cNvPr>
          <p:cNvSpPr txBox="1"/>
          <p:nvPr/>
        </p:nvSpPr>
        <p:spPr>
          <a:xfrm>
            <a:off x="9839609" y="1367112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+73%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CC02E-87CF-70CF-D9C5-083DB0D0E264}"/>
              </a:ext>
            </a:extLst>
          </p:cNvPr>
          <p:cNvSpPr txBox="1"/>
          <p:nvPr/>
        </p:nvSpPr>
        <p:spPr>
          <a:xfrm>
            <a:off x="9828921" y="2388234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+51%</a:t>
            </a:r>
            <a:r>
              <a:rPr lang="en-CH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B4268-3CF3-6C52-EFA4-A9F8EA504234}"/>
              </a:ext>
            </a:extLst>
          </p:cNvPr>
          <p:cNvSpPr txBox="1"/>
          <p:nvPr/>
        </p:nvSpPr>
        <p:spPr>
          <a:xfrm>
            <a:off x="9828921" y="3277925"/>
            <a:ext cx="68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+32%</a:t>
            </a:r>
          </a:p>
          <a:p>
            <a:r>
              <a:rPr lang="en-CH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594159-10C4-4269-71E1-38EABA83F161}"/>
              </a:ext>
            </a:extLst>
          </p:cNvPr>
          <p:cNvSpPr txBox="1"/>
          <p:nvPr/>
        </p:nvSpPr>
        <p:spPr>
          <a:xfrm>
            <a:off x="9839609" y="4018907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+16%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82727BE-7A85-75EF-DC00-67067299D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601116"/>
              </p:ext>
            </p:extLst>
          </p:nvPr>
        </p:nvGraphicFramePr>
        <p:xfrm>
          <a:off x="599942" y="1128094"/>
          <a:ext cx="9611360" cy="514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217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7364" y="2145832"/>
            <a:ext cx="8649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</a:p>
          <a:p>
            <a:pPr algn="ctr"/>
            <a:endParaRPr lang="en-US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Any Questions or Comments?</a:t>
            </a:r>
          </a:p>
          <a:p>
            <a:pPr algn="ctr"/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  <a:hlinkClick r:id="rId3"/>
              </a:rPr>
              <a:t>scoap3@cern.ch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  <a:p>
            <a:pPr algn="ctr"/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  <a:p>
            <a:pPr algn="ctr"/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  <a:p>
            <a:pPr algn="ctr"/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322401-37F6-7B42-8DAE-80399C0DD412}"/>
              </a:ext>
            </a:extLst>
          </p:cNvPr>
          <p:cNvSpPr/>
          <p:nvPr/>
        </p:nvSpPr>
        <p:spPr>
          <a:xfrm>
            <a:off x="1524000" y="9142"/>
            <a:ext cx="9399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Avenir Light" panose="020B0402020203020204" pitchFamily="34" charset="77"/>
              </a:rPr>
              <a:t>														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CDA5C3-E24A-DB4C-BA61-72743F22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65357" y="6492876"/>
            <a:ext cx="2358390" cy="365125"/>
          </a:xfrm>
        </p:spPr>
        <p:txBody>
          <a:bodyPr/>
          <a:lstStyle/>
          <a:p>
            <a:fld id="{91F0808B-F2CB-4157-B39F-94C9B507DBB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11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FF419-A365-364D-BC0C-62EB888B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70" y="136525"/>
            <a:ext cx="11236960" cy="93987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is SCOAP</a:t>
            </a:r>
            <a:r>
              <a:rPr lang="en-US" baseline="30000" dirty="0">
                <a:solidFill>
                  <a:schemeClr val="tx2"/>
                </a:solidFill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?</a:t>
            </a:r>
            <a:endParaRPr lang="en-CH" baseline="30000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DB5E4E-01AB-F24B-B47C-90BE05D3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27" y="1220913"/>
            <a:ext cx="10927609" cy="470500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Sponsoring Consortium for Open Access Publishing in Particle Physics</a:t>
            </a:r>
          </a:p>
          <a:p>
            <a:pPr>
              <a:lnSpc>
                <a:spcPct val="120000"/>
              </a:lnSpc>
            </a:pPr>
            <a:r>
              <a:rPr lang="en-US" dirty="0"/>
              <a:t>Mission: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SCOAP</a:t>
            </a:r>
            <a:r>
              <a:rPr lang="en-US" baseline="30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 enables open access publishing in the field of high-energy physics, helping to remove financial and administrative barriers to science</a:t>
            </a:r>
          </a:p>
          <a:p>
            <a:pPr>
              <a:lnSpc>
                <a:spcPct val="120000"/>
              </a:lnSpc>
            </a:pPr>
            <a:r>
              <a:rPr lang="en-US" dirty="0"/>
              <a:t>International collaboration launched in 2014</a:t>
            </a:r>
          </a:p>
          <a:p>
            <a:pPr>
              <a:lnSpc>
                <a:spcPct val="120000"/>
              </a:lnSpc>
            </a:pPr>
            <a:r>
              <a:rPr lang="en-US" dirty="0"/>
              <a:t>Partnership consisting of 3000+ libraries, research institutions and international research organizations from 47 countries (and growing)</a:t>
            </a:r>
          </a:p>
          <a:p>
            <a:pPr>
              <a:lnSpc>
                <a:spcPct val="120000"/>
              </a:lnSpc>
            </a:pPr>
            <a:r>
              <a:rPr lang="en-US" dirty="0"/>
              <a:t>11 of the leading journals in the discipline of high energy physics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D13575-ED8B-E54C-B2E4-33F3A709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676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F087E-4E53-3B19-04C0-9266AD97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599A27-CD2F-D43B-8635-880CFC70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9851C0-9B69-C620-5EAA-056613E2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3</a:t>
            </a:fld>
            <a:endParaRPr lang="en-CH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ACAE26-BD84-DC83-C0E3-FD83094B07DA}"/>
              </a:ext>
            </a:extLst>
          </p:cNvPr>
          <p:cNvSpPr txBox="1"/>
          <p:nvPr/>
        </p:nvSpPr>
        <p:spPr>
          <a:xfrm>
            <a:off x="375557" y="4327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F9C08875-E1F7-A9C4-949C-BCF9F850C34A}"/>
              </a:ext>
            </a:extLst>
          </p:cNvPr>
          <p:cNvSpPr txBox="1">
            <a:spLocks/>
          </p:cNvSpPr>
          <p:nvPr/>
        </p:nvSpPr>
        <p:spPr>
          <a:xfrm>
            <a:off x="693360" y="1150411"/>
            <a:ext cx="314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69264-FAF1-5744-A923-6ED0B94B4C52}" type="slidenum">
              <a:rPr lang="en-CH" smtClean="0"/>
              <a:pPr/>
              <a:t>3</a:t>
            </a:fld>
            <a:endParaRPr lang="en-CH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C4AC541-5AF4-5700-4BEB-5541C7D32203}"/>
              </a:ext>
            </a:extLst>
          </p:cNvPr>
          <p:cNvSpPr/>
          <p:nvPr/>
        </p:nvSpPr>
        <p:spPr>
          <a:xfrm>
            <a:off x="3618268" y="1162768"/>
            <a:ext cx="219612" cy="284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E6D10CFB-1831-4939-CE47-F02680DF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36526"/>
            <a:ext cx="4173110" cy="439136"/>
          </a:xfrm>
        </p:spPr>
        <p:txBody>
          <a:bodyPr anchor="t">
            <a:normAutofit fontScale="90000"/>
          </a:bodyPr>
          <a:lstStyle/>
          <a:p>
            <a:r>
              <a:rPr lang="en-GB" sz="3100" dirty="0">
                <a:solidFill>
                  <a:schemeClr val="tx2"/>
                </a:solidFill>
              </a:rPr>
              <a:t>Global partners</a:t>
            </a:r>
            <a:br>
              <a:rPr lang="en-GB" dirty="0"/>
            </a:br>
            <a:endParaRPr lang="en-GB" b="0" dirty="0">
              <a:latin typeface="Lato Light" panose="020F0302020204030203" pitchFamily="34" charset="77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6F6F42C-2643-C864-BAF1-74248754E1F9}"/>
              </a:ext>
            </a:extLst>
          </p:cNvPr>
          <p:cNvSpPr/>
          <p:nvPr/>
        </p:nvSpPr>
        <p:spPr>
          <a:xfrm>
            <a:off x="560288" y="811755"/>
            <a:ext cx="136478" cy="136478"/>
          </a:xfrm>
          <a:prstGeom prst="ellipse">
            <a:avLst/>
          </a:prstGeom>
          <a:solidFill>
            <a:srgbClr val="4825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1E35641-5F43-50A9-43E7-8A495760B1F0}"/>
              </a:ext>
            </a:extLst>
          </p:cNvPr>
          <p:cNvSpPr/>
          <p:nvPr/>
        </p:nvSpPr>
        <p:spPr>
          <a:xfrm>
            <a:off x="560288" y="1022092"/>
            <a:ext cx="136478" cy="136478"/>
          </a:xfrm>
          <a:prstGeom prst="ellipse">
            <a:avLst/>
          </a:prstGeom>
          <a:solidFill>
            <a:srgbClr val="02C1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2CE3D66C-2889-A3A0-9162-ED9131A1C5DF}"/>
              </a:ext>
            </a:extLst>
          </p:cNvPr>
          <p:cNvSpPr txBox="1">
            <a:spLocks/>
          </p:cNvSpPr>
          <p:nvPr/>
        </p:nvSpPr>
        <p:spPr>
          <a:xfrm>
            <a:off x="693357" y="762824"/>
            <a:ext cx="3620226" cy="939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1000" b="0" err="1">
                <a:latin typeface="Lato Light" panose="020F0302020204030203" pitchFamily="34" charset="77"/>
              </a:rPr>
              <a:t>Partners</a:t>
            </a:r>
            <a:r>
              <a:rPr lang="es-ES" sz="1000" b="0">
                <a:latin typeface="Lato Light" panose="020F0302020204030203" pitchFamily="34" charset="77"/>
              </a:rPr>
              <a:t> in </a:t>
            </a:r>
            <a:r>
              <a:rPr lang="es-ES" sz="1000" b="0" err="1">
                <a:latin typeface="Lato Light" panose="020F0302020204030203" pitchFamily="34" charset="77"/>
              </a:rPr>
              <a:t>the</a:t>
            </a:r>
            <a:r>
              <a:rPr lang="es-ES" sz="1000" b="0">
                <a:latin typeface="Lato Light" panose="020F0302020204030203" pitchFamily="34" charset="77"/>
              </a:rPr>
              <a:t> SCOAP³ </a:t>
            </a:r>
            <a:r>
              <a:rPr lang="es-ES" sz="1000" b="0" err="1">
                <a:latin typeface="Lato Light" panose="020F0302020204030203" pitchFamily="34" charset="77"/>
              </a:rPr>
              <a:t>collaboration</a:t>
            </a:r>
            <a:endParaRPr lang="es-ES" sz="1000" b="0">
              <a:latin typeface="Lato Light" panose="020F0302020204030203" pitchFamily="34" charset="77"/>
            </a:endParaRPr>
          </a:p>
          <a:p>
            <a:pPr>
              <a:spcAft>
                <a:spcPts val="600"/>
              </a:spcAft>
            </a:pPr>
            <a:r>
              <a:rPr lang="es-ES" sz="1000" b="0" err="1">
                <a:latin typeface="Lato Light" panose="020F0302020204030203" pitchFamily="34" charset="77"/>
              </a:rPr>
              <a:t>Countries</a:t>
            </a:r>
            <a:r>
              <a:rPr lang="es-ES" sz="1000" b="0">
                <a:latin typeface="Lato Light" panose="020F0302020204030203" pitchFamily="34" charset="77"/>
              </a:rPr>
              <a:t>/</a:t>
            </a:r>
            <a:r>
              <a:rPr lang="es-ES" sz="1000" b="0" err="1">
                <a:latin typeface="Lato Light" panose="020F0302020204030203" pitchFamily="34" charset="77"/>
              </a:rPr>
              <a:t>Regions</a:t>
            </a:r>
            <a:r>
              <a:rPr lang="es-ES" sz="1000" b="0">
                <a:latin typeface="Lato Light" panose="020F0302020204030203" pitchFamily="34" charset="77"/>
              </a:rPr>
              <a:t>/</a:t>
            </a:r>
            <a:r>
              <a:rPr lang="es-ES" sz="1000" b="0" err="1">
                <a:latin typeface="Lato Light" panose="020F0302020204030203" pitchFamily="34" charset="77"/>
              </a:rPr>
              <a:t>Territories</a:t>
            </a:r>
            <a:r>
              <a:rPr lang="es-ES" sz="1000" b="0">
                <a:latin typeface="Lato Light" panose="020F0302020204030203" pitchFamily="34" charset="77"/>
              </a:rPr>
              <a:t> </a:t>
            </a:r>
            <a:r>
              <a:rPr lang="es-ES" sz="1000" b="0" err="1">
                <a:latin typeface="Lato Light" panose="020F0302020204030203" pitchFamily="34" charset="77"/>
              </a:rPr>
              <a:t>with</a:t>
            </a:r>
            <a:r>
              <a:rPr lang="es-ES" sz="1000" b="0">
                <a:latin typeface="Lato Light" panose="020F0302020204030203" pitchFamily="34" charset="77"/>
              </a:rPr>
              <a:t> at </a:t>
            </a:r>
            <a:r>
              <a:rPr lang="es-ES" sz="1000" b="0" err="1">
                <a:latin typeface="Lato Light" panose="020F0302020204030203" pitchFamily="34" charset="77"/>
              </a:rPr>
              <a:t>least</a:t>
            </a:r>
            <a:r>
              <a:rPr lang="es-ES" sz="1000" b="0">
                <a:latin typeface="Lato Light" panose="020F0302020204030203" pitchFamily="34" charset="77"/>
              </a:rPr>
              <a:t> </a:t>
            </a:r>
            <a:r>
              <a:rPr lang="es-ES" sz="1000" b="0" err="1">
                <a:latin typeface="Lato Light" panose="020F0302020204030203" pitchFamily="34" charset="77"/>
              </a:rPr>
              <a:t>one</a:t>
            </a:r>
            <a:r>
              <a:rPr lang="es-ES" sz="1000" b="0">
                <a:latin typeface="Lato Light" panose="020F0302020204030203" pitchFamily="34" charset="77"/>
              </a:rPr>
              <a:t> SCOAP³ </a:t>
            </a:r>
            <a:r>
              <a:rPr lang="es-ES" sz="1000" b="0" err="1">
                <a:latin typeface="Lato Light" panose="020F0302020204030203" pitchFamily="34" charset="77"/>
              </a:rPr>
              <a:t>author</a:t>
            </a:r>
            <a:endParaRPr lang="en-CH" sz="1000" b="0">
              <a:latin typeface="Lato Light" panose="020F0302020204030203" pitchFamily="34" charset="77"/>
            </a:endParaRPr>
          </a:p>
        </p:txBody>
      </p:sp>
      <p:pic>
        <p:nvPicPr>
          <p:cNvPr id="5" name="Imagen 4" descr="Dibujo de 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15514D30-938C-1363-C49D-6ABE69690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0" y="1365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5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35DE9-D26E-939B-40AB-7705D2CD7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2E3E66-D808-C375-5A22-402A6C4F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31" y="123577"/>
            <a:ext cx="11236960" cy="67760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First 10 years (2014-2024): 75,004 articles funded (90+ % of all HEP )</a:t>
            </a:r>
            <a:endParaRPr lang="en-CH" sz="2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ECC15-356D-C65D-FC5D-93E8DBC7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4</a:t>
            </a:fld>
            <a:endParaRPr lang="en-CH"/>
          </a:p>
        </p:txBody>
      </p:sp>
      <p:graphicFrame>
        <p:nvGraphicFramePr>
          <p:cNvPr id="23" name="Content Placeholder 11">
            <a:extLst>
              <a:ext uri="{FF2B5EF4-FFF2-40B4-BE49-F238E27FC236}">
                <a16:creationId xmlns:a16="http://schemas.microsoft.com/office/drawing/2014/main" id="{1B2DF2FA-A659-614E-6880-9C9CADECB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730424"/>
              </p:ext>
            </p:extLst>
          </p:nvPr>
        </p:nvGraphicFramePr>
        <p:xfrm>
          <a:off x="1417018" y="936177"/>
          <a:ext cx="830701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25">
                  <a:extLst>
                    <a:ext uri="{9D8B030D-6E8A-4147-A177-3AD203B41FA5}">
                      <a16:colId xmlns:a16="http://schemas.microsoft.com/office/drawing/2014/main" val="2096130128"/>
                    </a:ext>
                  </a:extLst>
                </a:gridCol>
                <a:gridCol w="4368960">
                  <a:extLst>
                    <a:ext uri="{9D8B030D-6E8A-4147-A177-3AD203B41FA5}">
                      <a16:colId xmlns:a16="http://schemas.microsoft.com/office/drawing/2014/main" val="70795782"/>
                    </a:ext>
                  </a:extLst>
                </a:gridCol>
                <a:gridCol w="1545325">
                  <a:extLst>
                    <a:ext uri="{9D8B030D-6E8A-4147-A177-3AD203B41FA5}">
                      <a16:colId xmlns:a16="http://schemas.microsoft.com/office/drawing/2014/main" val="316470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Publisher</a:t>
                      </a:r>
                    </a:p>
                  </a:txBody>
                  <a:tcPr>
                    <a:solidFill>
                      <a:srgbClr val="7136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Journal</a:t>
                      </a:r>
                    </a:p>
                  </a:txBody>
                  <a:tcPr>
                    <a:solidFill>
                      <a:srgbClr val="7136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+mn-lt"/>
                        </a:rPr>
                        <a:t>Articles </a:t>
                      </a:r>
                    </a:p>
                  </a:txBody>
                  <a:tcPr>
                    <a:solidFill>
                      <a:srgbClr val="713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23800"/>
                  </a:ext>
                </a:extLst>
              </a:tr>
              <a:tr h="291045">
                <a:tc rowSpan="3"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Physical Review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3878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+mn-lt"/>
                        </a:rPr>
                        <a:t>Physical Review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16,821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548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+mn-lt"/>
                        </a:rPr>
                        <a:t>Physical Review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139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Nuclear Physics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3,629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3386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Physics Letters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9,455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32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Advances in High Energy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1,135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59246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Chinese Physics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896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60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New Journal of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561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J. Cosm. and Astroparticle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76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Acta Physica Polonica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Progress of Theor. and Experimental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8702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+mn-lt"/>
                        </a:rPr>
                        <a:t>European Physical Journal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11,495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329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+mn-lt"/>
                        </a:rPr>
                        <a:t>Journal </a:t>
                      </a:r>
                      <a:r>
                        <a:rPr lang="de-DE" sz="1600" dirty="0" err="1">
                          <a:latin typeface="+mn-lt"/>
                        </a:rPr>
                        <a:t>of</a:t>
                      </a:r>
                      <a:r>
                        <a:rPr lang="de-DE" sz="1600" dirty="0">
                          <a:latin typeface="+mn-lt"/>
                        </a:rPr>
                        <a:t> High Energy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26,907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749630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481A6807-6A18-E2D4-C586-64B2F2DB36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606" y="1457646"/>
            <a:ext cx="752279" cy="6179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7DA3A49-7310-61C0-1B83-5082EE47601D}"/>
              </a:ext>
            </a:extLst>
          </p:cNvPr>
          <p:cNvSpPr txBox="1"/>
          <p:nvPr/>
        </p:nvSpPr>
        <p:spPr>
          <a:xfrm>
            <a:off x="2696869" y="1386793"/>
            <a:ext cx="752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"/>
            <a:r>
              <a:rPr lang="en-US" sz="1600" dirty="0">
                <a:solidFill>
                  <a:srgbClr val="C00000"/>
                </a:solidFill>
                <a:ea typeface="Arial" charset="0"/>
                <a:cs typeface="Levenim MT" panose="02010502060101010101" pitchFamily="2" charset="-79"/>
              </a:rPr>
              <a:t>Joined in</a:t>
            </a:r>
          </a:p>
          <a:p>
            <a:pPr algn="ctr" defTabSz="457200" fontAlgn="b"/>
            <a:r>
              <a:rPr lang="en-US" sz="1600" dirty="0">
                <a:solidFill>
                  <a:srgbClr val="C00000"/>
                </a:solidFill>
                <a:ea typeface="Arial" charset="0"/>
                <a:cs typeface="Levenim MT" panose="02010502060101010101" pitchFamily="2" charset="-79"/>
              </a:rPr>
              <a:t>2018</a:t>
            </a:r>
          </a:p>
        </p:txBody>
      </p:sp>
      <p:pic>
        <p:nvPicPr>
          <p:cNvPr id="28" name="Picture 27" descr="Hindawi.png">
            <a:extLst>
              <a:ext uri="{FF2B5EF4-FFF2-40B4-BE49-F238E27FC236}">
                <a16:creationId xmlns:a16="http://schemas.microsoft.com/office/drawing/2014/main" id="{6985694A-8D99-02CE-CC00-B6547CE2FF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168" y="3180360"/>
            <a:ext cx="304019" cy="237855"/>
          </a:xfrm>
          <a:prstGeom prst="rect">
            <a:avLst/>
          </a:prstGeom>
        </p:spPr>
      </p:pic>
      <p:pic>
        <p:nvPicPr>
          <p:cNvPr id="29" name="Picture 28" descr="Hindawi.png">
            <a:extLst>
              <a:ext uri="{FF2B5EF4-FFF2-40B4-BE49-F238E27FC236}">
                <a16:creationId xmlns:a16="http://schemas.microsoft.com/office/drawing/2014/main" id="{3128DE67-129B-43DA-AC26-2F564E1273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972" y="3191188"/>
            <a:ext cx="715962" cy="166538"/>
          </a:xfrm>
          <a:prstGeom prst="rect">
            <a:avLst/>
          </a:prstGeom>
        </p:spPr>
      </p:pic>
      <p:pic>
        <p:nvPicPr>
          <p:cNvPr id="30" name="Picture 29" descr="DBXfNzb-_400x400.png">
            <a:extLst>
              <a:ext uri="{FF2B5EF4-FFF2-40B4-BE49-F238E27FC236}">
                <a16:creationId xmlns:a16="http://schemas.microsoft.com/office/drawing/2014/main" id="{222B8CAC-AC99-6412-85FE-BCFFEA72B8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214" y="3789117"/>
            <a:ext cx="571716" cy="4567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492E79-5C17-DAE9-2DA5-3571A39867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615" y="3488371"/>
            <a:ext cx="328342" cy="3283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3F66D7-4E66-752C-83A4-04EB99F7AB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597" y="4589310"/>
            <a:ext cx="1340307" cy="369027"/>
          </a:xfrm>
          <a:prstGeom prst="rect">
            <a:avLst/>
          </a:prstGeom>
        </p:spPr>
      </p:pic>
      <p:pic>
        <p:nvPicPr>
          <p:cNvPr id="33" name="Picture 32" descr="oup logo.jpg">
            <a:extLst>
              <a:ext uri="{FF2B5EF4-FFF2-40B4-BE49-F238E27FC236}">
                <a16:creationId xmlns:a16="http://schemas.microsoft.com/office/drawing/2014/main" id="{483D50EF-DF62-1961-1EFC-5070F3D3E0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230" y="5063523"/>
            <a:ext cx="682755" cy="1845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E8E0888-69A7-8D2B-34A8-BD854FE3E1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6203" y="5047250"/>
            <a:ext cx="245179" cy="243726"/>
          </a:xfrm>
          <a:prstGeom prst="rect">
            <a:avLst/>
          </a:prstGeom>
        </p:spPr>
      </p:pic>
      <p:pic>
        <p:nvPicPr>
          <p:cNvPr id="35" name="Picture 34" descr="springer.png">
            <a:extLst>
              <a:ext uri="{FF2B5EF4-FFF2-40B4-BE49-F238E27FC236}">
                <a16:creationId xmlns:a16="http://schemas.microsoft.com/office/drawing/2014/main" id="{26B1CBFF-CCE2-B99C-8A08-B101DE4F54D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175" y="5548048"/>
            <a:ext cx="890810" cy="3295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DF5BDC3-9296-E9AE-2550-52772755377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267" y="5373487"/>
            <a:ext cx="377637" cy="2702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FD4121E-3044-A1F0-610F-84D4FF2C2BC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061" y="5692293"/>
            <a:ext cx="426843" cy="329590"/>
          </a:xfrm>
          <a:prstGeom prst="rect">
            <a:avLst/>
          </a:prstGeom>
        </p:spPr>
      </p:pic>
      <p:pic>
        <p:nvPicPr>
          <p:cNvPr id="38" name="Picture 37" descr="200px-Elsevier.png">
            <a:extLst>
              <a:ext uri="{FF2B5EF4-FFF2-40B4-BE49-F238E27FC236}">
                <a16:creationId xmlns:a16="http://schemas.microsoft.com/office/drawing/2014/main" id="{D13FA17A-6936-374A-5A61-DC61669083C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379" y="2387839"/>
            <a:ext cx="617414" cy="67915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4D8D755-AFF4-AF60-8A59-332E55EFFDB1}"/>
              </a:ext>
            </a:extLst>
          </p:cNvPr>
          <p:cNvSpPr txBox="1"/>
          <p:nvPr/>
        </p:nvSpPr>
        <p:spPr>
          <a:xfrm>
            <a:off x="3017617" y="3869709"/>
            <a:ext cx="75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"/>
            <a:r>
              <a:rPr lang="en-US" sz="1600" dirty="0">
                <a:solidFill>
                  <a:srgbClr val="C00000"/>
                </a:solidFill>
                <a:ea typeface="Arial" charset="0"/>
                <a:cs typeface="Levenim MT" panose="02010502060101010101" pitchFamily="2" charset="-79"/>
              </a:rPr>
              <a:t>until</a:t>
            </a:r>
          </a:p>
          <a:p>
            <a:pPr algn="ctr" defTabSz="457200" fontAlgn="b"/>
            <a:r>
              <a:rPr lang="en-US" sz="1600" dirty="0">
                <a:solidFill>
                  <a:srgbClr val="C00000"/>
                </a:solidFill>
                <a:ea typeface="Arial" charset="0"/>
                <a:cs typeface="Levenim MT" panose="02010502060101010101" pitchFamily="2" charset="-79"/>
              </a:rPr>
              <a:t>2017</a:t>
            </a:r>
            <a:endParaRPr lang="en-US" sz="2000" dirty="0">
              <a:solidFill>
                <a:srgbClr val="C00000"/>
              </a:solidFill>
              <a:ea typeface="Arial" charset="0"/>
              <a:cs typeface="Levenim MT" panose="02010502060101010101" pitchFamily="2" charset="-79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DB5BF6-5AB6-3129-34C1-EFE76C85F5E8}"/>
              </a:ext>
            </a:extLst>
          </p:cNvPr>
          <p:cNvCxnSpPr>
            <a:cxnSpLocks/>
          </p:cNvCxnSpPr>
          <p:nvPr/>
        </p:nvCxnSpPr>
        <p:spPr>
          <a:xfrm flipH="1">
            <a:off x="2439922" y="3827261"/>
            <a:ext cx="150070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7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CDD11-10DF-28A4-04A5-7D423ADD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5</a:t>
            </a:fld>
            <a:endParaRPr lang="en-CH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0548316-2981-7AB1-2A55-F02EF028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5" y="175617"/>
            <a:ext cx="11236960" cy="744841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Best-in-class value for money…</a:t>
            </a:r>
            <a:endParaRPr lang="en-GB" sz="2800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EE50B9A-F813-4DF7-537B-AE02557D54E3}"/>
              </a:ext>
            </a:extLst>
          </p:cNvPr>
          <p:cNvGraphicFramePr/>
          <p:nvPr/>
        </p:nvGraphicFramePr>
        <p:xfrm>
          <a:off x="2629658" y="54803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A7C8F24-47E4-3084-4B95-7D0303C4A862}"/>
              </a:ext>
            </a:extLst>
          </p:cNvPr>
          <p:cNvSpPr txBox="1"/>
          <p:nvPr/>
        </p:nvSpPr>
        <p:spPr>
          <a:xfrm>
            <a:off x="103387" y="2611997"/>
            <a:ext cx="2125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H" sz="1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List price APCs of comparable journals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29EC75B5-7F1B-249A-0EE9-A3C74F2D80BE}"/>
              </a:ext>
            </a:extLst>
          </p:cNvPr>
          <p:cNvSpPr/>
          <p:nvPr/>
        </p:nvSpPr>
        <p:spPr>
          <a:xfrm>
            <a:off x="2468446" y="920457"/>
            <a:ext cx="161211" cy="4008041"/>
          </a:xfrm>
          <a:prstGeom prst="leftBrace">
            <a:avLst>
              <a:gd name="adj1" fmla="val 40591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D4293-8588-974D-A636-7C09712734B8}"/>
              </a:ext>
            </a:extLst>
          </p:cNvPr>
          <p:cNvSpPr txBox="1"/>
          <p:nvPr/>
        </p:nvSpPr>
        <p:spPr>
          <a:xfrm>
            <a:off x="135092" y="5154465"/>
            <a:ext cx="219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H" sz="1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Effective cost per article for SCOAP</a:t>
            </a:r>
            <a:r>
              <a:rPr lang="en-CH" sz="1600" baseline="30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en-CH" sz="16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88F46C2-0956-D53B-0F7D-81303A657197}"/>
              </a:ext>
            </a:extLst>
          </p:cNvPr>
          <p:cNvSpPr/>
          <p:nvPr/>
        </p:nvSpPr>
        <p:spPr>
          <a:xfrm>
            <a:off x="2468447" y="5154465"/>
            <a:ext cx="161212" cy="586272"/>
          </a:xfrm>
          <a:prstGeom prst="leftBrace">
            <a:avLst>
              <a:gd name="adj1" fmla="val 40591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0204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FF419-A365-364D-BC0C-62EB888B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07" y="136525"/>
            <a:ext cx="11236960" cy="57198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…and stable prices for SCOAP</a:t>
            </a:r>
            <a:r>
              <a:rPr lang="en-GB" sz="2800" baseline="30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GB" sz="2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partners</a:t>
            </a:r>
            <a:endParaRPr lang="en-GB" sz="2800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D13575-ED8B-E54C-B2E4-33F3A709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6</a:t>
            </a:fld>
            <a:endParaRPr lang="en-CH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2131B08-71A7-04B1-1FF5-79E6B8751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319297"/>
              </p:ext>
            </p:extLst>
          </p:nvPr>
        </p:nvGraphicFramePr>
        <p:xfrm>
          <a:off x="656045" y="1076400"/>
          <a:ext cx="9611360" cy="514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8EB33E7-0FB8-7F37-92F7-8A68F3A07467}"/>
              </a:ext>
            </a:extLst>
          </p:cNvPr>
          <p:cNvSpPr txBox="1"/>
          <p:nvPr/>
        </p:nvSpPr>
        <p:spPr>
          <a:xfrm>
            <a:off x="8437123" y="1404699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+54%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CC02E-87CF-70CF-D9C5-083DB0D0E264}"/>
              </a:ext>
            </a:extLst>
          </p:cNvPr>
          <p:cNvSpPr txBox="1"/>
          <p:nvPr/>
        </p:nvSpPr>
        <p:spPr>
          <a:xfrm>
            <a:off x="8437123" y="2344574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+38%</a:t>
            </a:r>
            <a:r>
              <a:rPr lang="en-CH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B4268-3CF3-6C52-EFA4-A9F8EA504234}"/>
              </a:ext>
            </a:extLst>
          </p:cNvPr>
          <p:cNvSpPr txBox="1"/>
          <p:nvPr/>
        </p:nvSpPr>
        <p:spPr>
          <a:xfrm>
            <a:off x="8437123" y="3253276"/>
            <a:ext cx="68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+24%</a:t>
            </a:r>
          </a:p>
          <a:p>
            <a:r>
              <a:rPr lang="en-CH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594159-10C4-4269-71E1-38EABA83F161}"/>
              </a:ext>
            </a:extLst>
          </p:cNvPr>
          <p:cNvSpPr txBox="1"/>
          <p:nvPr/>
        </p:nvSpPr>
        <p:spPr>
          <a:xfrm>
            <a:off x="8437123" y="4302130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AE04F-8E03-8E0C-E34C-904558659C7C}"/>
              </a:ext>
            </a:extLst>
          </p:cNvPr>
          <p:cNvSpPr txBox="1"/>
          <p:nvPr/>
        </p:nvSpPr>
        <p:spPr>
          <a:xfrm>
            <a:off x="8437123" y="2622780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</a:t>
            </a:r>
            <a:r>
              <a:rPr lang="fr-CH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CH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4%</a:t>
            </a:r>
            <a:endParaRPr lang="en-CH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A4E3E-C8C4-FF9C-13B8-E2FF84DA8106}"/>
              </a:ext>
            </a:extLst>
          </p:cNvPr>
          <p:cNvSpPr txBox="1"/>
          <p:nvPr/>
        </p:nvSpPr>
        <p:spPr>
          <a:xfrm>
            <a:off x="8443061" y="2908784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</a:t>
            </a:r>
            <a:r>
              <a:rPr lang="fr-CH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</a:t>
            </a:r>
            <a:r>
              <a:rPr lang="en-CH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en-CH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47AE6-3B82-EAFE-F82E-96AFAE317751}"/>
              </a:ext>
            </a:extLst>
          </p:cNvPr>
          <p:cNvSpPr txBox="1"/>
          <p:nvPr/>
        </p:nvSpPr>
        <p:spPr>
          <a:xfrm>
            <a:off x="1039416" y="1404699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2013</a:t>
            </a:r>
            <a:r>
              <a:rPr lang="en-CH" sz="1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1</a:t>
            </a:r>
            <a:endParaRPr lang="en-CH" sz="14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4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DB5E4E-01AB-F24B-B47C-90BE05D3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93" y="888924"/>
            <a:ext cx="9987112" cy="1703131"/>
          </a:xfrm>
        </p:spPr>
        <p:txBody>
          <a:bodyPr vert="horz" lIns="9000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2200" dirty="0">
              <a:cs typeface="Lato" panose="020F0502020204030203" pitchFamily="34" charset="0"/>
            </a:endParaRPr>
          </a:p>
          <a:p>
            <a:r>
              <a:rPr lang="en-GB" sz="2200" dirty="0">
                <a:cs typeface="Lato" panose="020F0502020204030203" pitchFamily="34" charset="0"/>
              </a:rPr>
              <a:t>Maximum Contract Values (CAP) and nominal APCs based on the initial 2012 SCOAP</a:t>
            </a:r>
            <a:r>
              <a:rPr lang="en-GB" sz="2200" baseline="30000" dirty="0">
                <a:cs typeface="Lato" panose="020F0502020204030203" pitchFamily="34" charset="0"/>
              </a:rPr>
              <a:t>3</a:t>
            </a:r>
            <a:r>
              <a:rPr lang="en-GB" sz="2200" dirty="0">
                <a:cs typeface="Lato" panose="020F0502020204030203" pitchFamily="34" charset="0"/>
              </a:rPr>
              <a:t> tender. </a:t>
            </a:r>
          </a:p>
          <a:p>
            <a:endParaRPr lang="en-GB" sz="2400" dirty="0"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D13575-ED8B-E54C-B2E4-33F3A709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7</a:t>
            </a:fld>
            <a:endParaRPr lang="en-C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324A2-E5EC-4337-90AE-69F2F682A490}"/>
              </a:ext>
            </a:extLst>
          </p:cNvPr>
          <p:cNvSpPr/>
          <p:nvPr/>
        </p:nvSpPr>
        <p:spPr>
          <a:xfrm>
            <a:off x="756500" y="3573164"/>
            <a:ext cx="1549101" cy="1775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Roboto" panose="02000000000000000000" pitchFamily="2" charset="0"/>
                <a:ea typeface="Roboto" panose="02000000000000000000" pitchFamily="2" charset="0"/>
              </a:rPr>
              <a:t>Maximum contract value </a:t>
            </a:r>
            <a:r>
              <a:rPr lang="en-CH" sz="1400" dirty="0">
                <a:latin typeface="Roboto" panose="02000000000000000000" pitchFamily="2" charset="0"/>
                <a:ea typeface="Roboto" panose="02000000000000000000" pitchFamily="2" charset="0"/>
              </a:rPr>
              <a:t>(2012 tender)</a:t>
            </a:r>
            <a:endParaRPr lang="en-CH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D305C-BAC8-5B52-3FDB-B9C4C2796B57}"/>
              </a:ext>
            </a:extLst>
          </p:cNvPr>
          <p:cNvSpPr/>
          <p:nvPr/>
        </p:nvSpPr>
        <p:spPr>
          <a:xfrm>
            <a:off x="2356890" y="3914719"/>
            <a:ext cx="1549101" cy="14334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Roboto" panose="02000000000000000000" pitchFamily="2" charset="0"/>
                <a:ea typeface="Roboto" panose="02000000000000000000" pitchFamily="2" charset="0"/>
              </a:rPr>
              <a:t>Actual number of articles </a:t>
            </a:r>
            <a:r>
              <a:rPr lang="en-CH">
                <a:latin typeface="Roboto" panose="02000000000000000000" pitchFamily="2" charset="0"/>
                <a:ea typeface="Roboto" panose="02000000000000000000" pitchFamily="2" charset="0"/>
              </a:rPr>
              <a:t>x APC</a:t>
            </a:r>
            <a:endParaRPr lang="en-CH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29D6F395-BB28-E14B-A133-728017D9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72" y="136525"/>
            <a:ext cx="11236960" cy="939875"/>
          </a:xfrm>
        </p:spPr>
        <p:txBody>
          <a:bodyPr>
            <a:noAutofit/>
          </a:bodyPr>
          <a:lstStyle/>
          <a:p>
            <a:r>
              <a:rPr lang="en-GB" sz="3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SCOAP</a:t>
            </a:r>
            <a:r>
              <a:rPr lang="en-GB" sz="3400" baseline="30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GB" sz="3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4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commercial arrangements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BF027B-ADFD-2E42-8A0B-054C4EB54261}"/>
              </a:ext>
            </a:extLst>
          </p:cNvPr>
          <p:cNvCxnSpPr>
            <a:cxnSpLocks/>
          </p:cNvCxnSpPr>
          <p:nvPr/>
        </p:nvCxnSpPr>
        <p:spPr>
          <a:xfrm>
            <a:off x="3905991" y="3914719"/>
            <a:ext cx="564409" cy="0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4B2818A-845C-B982-EC76-36E4FA614114}"/>
              </a:ext>
            </a:extLst>
          </p:cNvPr>
          <p:cNvSpPr/>
          <p:nvPr/>
        </p:nvSpPr>
        <p:spPr>
          <a:xfrm>
            <a:off x="6121210" y="3573164"/>
            <a:ext cx="1549101" cy="1775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Roboto" panose="02000000000000000000" pitchFamily="2" charset="0"/>
                <a:ea typeface="Roboto" panose="02000000000000000000" pitchFamily="2" charset="0"/>
              </a:rPr>
              <a:t>Maximum contract value </a:t>
            </a:r>
            <a:r>
              <a:rPr lang="en-CH" sz="1400" dirty="0">
                <a:latin typeface="Roboto" panose="02000000000000000000" pitchFamily="2" charset="0"/>
                <a:ea typeface="Roboto" panose="02000000000000000000" pitchFamily="2" charset="0"/>
              </a:rPr>
              <a:t>(2012 tender)</a:t>
            </a:r>
            <a:endParaRPr lang="en-CH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404A5A-8269-D740-9E1D-4DB9336C4191}"/>
              </a:ext>
            </a:extLst>
          </p:cNvPr>
          <p:cNvSpPr/>
          <p:nvPr/>
        </p:nvSpPr>
        <p:spPr>
          <a:xfrm>
            <a:off x="7721600" y="2943281"/>
            <a:ext cx="1549101" cy="240489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Roboto" panose="02000000000000000000" pitchFamily="2" charset="0"/>
                <a:ea typeface="Roboto" panose="02000000000000000000" pitchFamily="2" charset="0"/>
              </a:rPr>
              <a:t>Actual number of articles </a:t>
            </a:r>
            <a:r>
              <a:rPr lang="en-CH">
                <a:latin typeface="Roboto" panose="02000000000000000000" pitchFamily="2" charset="0"/>
                <a:ea typeface="Roboto" panose="02000000000000000000" pitchFamily="2" charset="0"/>
              </a:rPr>
              <a:t>x APC</a:t>
            </a:r>
            <a:endParaRPr lang="en-CH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2D6263-955D-FA90-6805-963CABD0CEA2}"/>
              </a:ext>
            </a:extLst>
          </p:cNvPr>
          <p:cNvCxnSpPr>
            <a:cxnSpLocks/>
          </p:cNvCxnSpPr>
          <p:nvPr/>
        </p:nvCxnSpPr>
        <p:spPr>
          <a:xfrm>
            <a:off x="9262115" y="3573164"/>
            <a:ext cx="757648" cy="0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0B94346-514F-9A59-B51E-ACFF8441B11E}"/>
              </a:ext>
            </a:extLst>
          </p:cNvPr>
          <p:cNvSpPr txBox="1"/>
          <p:nvPr/>
        </p:nvSpPr>
        <p:spPr>
          <a:xfrm>
            <a:off x="756500" y="5461000"/>
            <a:ext cx="386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 1: </a:t>
            </a:r>
            <a:r>
              <a:rPr lang="en-US" dirty="0"/>
              <a:t>Publisher publishes less than the Max contract value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A09EF7-2A6B-4E7F-212B-E23650957479}"/>
              </a:ext>
            </a:extLst>
          </p:cNvPr>
          <p:cNvSpPr txBox="1"/>
          <p:nvPr/>
        </p:nvSpPr>
        <p:spPr>
          <a:xfrm>
            <a:off x="6031152" y="5460999"/>
            <a:ext cx="386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 2: </a:t>
            </a:r>
            <a:r>
              <a:rPr lang="en-US" dirty="0"/>
              <a:t>Publisher publishes more than the Max contract value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E96159-235E-128A-2CE0-CAE1DF3BD85B}"/>
              </a:ext>
            </a:extLst>
          </p:cNvPr>
          <p:cNvSpPr txBox="1"/>
          <p:nvPr/>
        </p:nvSpPr>
        <p:spPr>
          <a:xfrm>
            <a:off x="9994005" y="3089207"/>
            <a:ext cx="1161106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Actual SCOAP</a:t>
            </a:r>
            <a:r>
              <a:rPr lang="en-US" baseline="30000" dirty="0"/>
              <a:t>3</a:t>
            </a:r>
            <a:r>
              <a:rPr lang="en-US" dirty="0"/>
              <a:t> payment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6566A3-3603-7334-DAB8-DF4068727F6B}"/>
              </a:ext>
            </a:extLst>
          </p:cNvPr>
          <p:cNvSpPr txBox="1"/>
          <p:nvPr/>
        </p:nvSpPr>
        <p:spPr>
          <a:xfrm>
            <a:off x="4460812" y="3453054"/>
            <a:ext cx="1161106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Actual SCOAP</a:t>
            </a:r>
            <a:r>
              <a:rPr lang="en-US" baseline="30000" dirty="0"/>
              <a:t>3</a:t>
            </a:r>
            <a:r>
              <a:rPr lang="en-US" dirty="0"/>
              <a:t> payment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E8999C-50CA-C99F-7F68-092A1F600CDC}"/>
              </a:ext>
            </a:extLst>
          </p:cNvPr>
          <p:cNvCxnSpPr/>
          <p:nvPr/>
        </p:nvCxnSpPr>
        <p:spPr>
          <a:xfrm flipH="1" flipV="1">
            <a:off x="6151147" y="3553122"/>
            <a:ext cx="3140905" cy="22292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01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FF419-A365-364D-BC0C-62EB888B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54" y="136525"/>
            <a:ext cx="11236960" cy="9398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Phase 4 of SCOAP</a:t>
            </a:r>
            <a:r>
              <a:rPr lang="en-GB" sz="2800" b="1" baseline="30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GB" sz="28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from Open Access to Open Science</a:t>
            </a:r>
            <a:endParaRPr lang="en-GB" sz="2800" b="1" baseline="300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DB5E4E-01AB-F24B-B47C-90BE05D3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54" y="1076400"/>
            <a:ext cx="9494094" cy="458584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000" dirty="0">
              <a:cs typeface="Lato" panose="020F0502020204030203" pitchFamily="34" charset="0"/>
            </a:endParaRPr>
          </a:p>
          <a:p>
            <a:r>
              <a:rPr lang="en-GB" sz="2200" dirty="0">
                <a:cs typeface="Lato" panose="020F0502020204030203" pitchFamily="34" charset="0"/>
              </a:rPr>
              <a:t>Disciplinary OA has been achieved and sustained for a decade</a:t>
            </a:r>
          </a:p>
          <a:p>
            <a:r>
              <a:rPr lang="en-GB" sz="2200" dirty="0">
                <a:cs typeface="Lato" panose="020F0502020204030203" pitchFamily="34" charset="0"/>
              </a:rPr>
              <a:t>Proceed with renegotiation of existing SCOAP</a:t>
            </a:r>
            <a:r>
              <a:rPr lang="en-GB" sz="2200" baseline="30000" dirty="0">
                <a:cs typeface="Lato" panose="020F0502020204030203" pitchFamily="34" charset="0"/>
              </a:rPr>
              <a:t>3</a:t>
            </a:r>
            <a:r>
              <a:rPr lang="en-GB" sz="2200" dirty="0">
                <a:cs typeface="Lato" panose="020F0502020204030203" pitchFamily="34" charset="0"/>
              </a:rPr>
              <a:t> contracts</a:t>
            </a:r>
            <a:endParaRPr lang="en-GB" sz="1800" dirty="0">
              <a:cs typeface="Lato" panose="020F0502020204030203" pitchFamily="34" charset="0"/>
            </a:endParaRPr>
          </a:p>
          <a:p>
            <a:r>
              <a:rPr lang="en-GB" sz="2200" dirty="0">
                <a:cs typeface="Lato" panose="020F0502020204030203" pitchFamily="34" charset="0"/>
              </a:rPr>
              <a:t>Includes mechanism to financially incentivize publishers on delivery of Open Science Elements that situate publications in HEP more readily for OS future</a:t>
            </a:r>
          </a:p>
          <a:p>
            <a:pPr marL="0" indent="0">
              <a:buNone/>
            </a:pPr>
            <a:endParaRPr lang="en-GB" sz="2200" dirty="0">
              <a:cs typeface="Lato" panose="020F0502020204030203" pitchFamily="34" charset="0"/>
            </a:endParaRPr>
          </a:p>
          <a:p>
            <a:pPr marL="457200" lvl="1" indent="0">
              <a:buNone/>
            </a:pPr>
            <a:endParaRPr lang="en-GB" sz="1600" dirty="0">
              <a:cs typeface="Lato" panose="020F0502020204030203" pitchFamily="34" charset="0"/>
            </a:endParaRPr>
          </a:p>
          <a:p>
            <a:endParaRPr lang="en-GB" sz="2000" dirty="0">
              <a:cs typeface="Lato" panose="020F0502020204030203" pitchFamily="34" charset="0"/>
            </a:endParaRPr>
          </a:p>
          <a:p>
            <a:endParaRPr lang="en-GB" sz="2000" dirty="0">
              <a:cs typeface="Lato" panose="020F0502020204030203" pitchFamily="34" charset="0"/>
            </a:endParaRPr>
          </a:p>
          <a:p>
            <a:endParaRPr lang="en-GB" sz="2400" dirty="0"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D13575-ED8B-E54C-B2E4-33F3A709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3655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D6272-2781-F1FE-E255-3B02E853A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1A1701-E845-D963-5AD8-7ABFB182D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93" y="1096893"/>
            <a:ext cx="9987112" cy="1703131"/>
          </a:xfrm>
        </p:spPr>
        <p:txBody>
          <a:bodyPr vert="horz" lIns="9000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dirty="0">
                <a:cs typeface="Lato" panose="020F0502020204030203" pitchFamily="34" charset="0"/>
              </a:rPr>
              <a:t>Mechanism to financially incentivize publishers on delivery of Open Science Elements that situate publications in HEP more readily for OS future</a:t>
            </a:r>
          </a:p>
          <a:p>
            <a:pPr lvl="1"/>
            <a:r>
              <a:rPr lang="en-GB" sz="1800" dirty="0">
                <a:solidFill>
                  <a:schemeClr val="accent1"/>
                </a:solidFill>
                <a:latin typeface="Roboto"/>
                <a:ea typeface="Roboto"/>
                <a:cs typeface="Lato"/>
              </a:rPr>
              <a:t>Adjustment of maximum contract value and nominal APCs</a:t>
            </a:r>
          </a:p>
          <a:p>
            <a:pPr lvl="1"/>
            <a:r>
              <a:rPr lang="en-GB" sz="1800" dirty="0">
                <a:solidFill>
                  <a:schemeClr val="accent1"/>
                </a:solidFill>
                <a:latin typeface="Roboto"/>
                <a:ea typeface="Roboto"/>
                <a:cs typeface="Lato"/>
              </a:rPr>
              <a:t>Based on comparative scoring performance with other SCOAP</a:t>
            </a:r>
            <a:r>
              <a:rPr lang="en-GB" sz="1800" baseline="30000" dirty="0">
                <a:solidFill>
                  <a:schemeClr val="accent1"/>
                </a:solidFill>
                <a:latin typeface="Roboto"/>
                <a:ea typeface="Roboto"/>
                <a:cs typeface="Lato"/>
              </a:rPr>
              <a:t>3</a:t>
            </a:r>
            <a:r>
              <a:rPr lang="en-GB" sz="1800" dirty="0">
                <a:solidFill>
                  <a:schemeClr val="accent1"/>
                </a:solidFill>
                <a:latin typeface="Roboto"/>
                <a:ea typeface="Roboto"/>
                <a:cs typeface="Lato"/>
              </a:rPr>
              <a:t> publishers</a:t>
            </a:r>
          </a:p>
          <a:p>
            <a:pPr lvl="1"/>
            <a:r>
              <a:rPr lang="en-GB" sz="1800" dirty="0">
                <a:solidFill>
                  <a:schemeClr val="accent1"/>
                </a:solidFill>
                <a:latin typeface="Roboto"/>
                <a:ea typeface="Roboto"/>
                <a:cs typeface="Lato"/>
              </a:rPr>
              <a:t>Pioneering OS elements leading to better service quality and innovative compensation mechanism</a:t>
            </a:r>
            <a:endParaRPr lang="en-GB" sz="1800" dirty="0">
              <a:cs typeface="Lato" panose="020F0502020204030203" pitchFamily="34" charset="0"/>
            </a:endParaRPr>
          </a:p>
          <a:p>
            <a:endParaRPr lang="en-GB" sz="2400" dirty="0"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BF0119-9444-F543-0327-AE33D740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9264-FAF1-5744-A923-6ED0B94B4C52}" type="slidenum">
              <a:rPr lang="en-CH" smtClean="0"/>
              <a:t>9</a:t>
            </a:fld>
            <a:endParaRPr lang="en-C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CC7CC0-9AD6-D92F-1E49-97C5AE8E9594}"/>
              </a:ext>
            </a:extLst>
          </p:cNvPr>
          <p:cNvSpPr/>
          <p:nvPr/>
        </p:nvSpPr>
        <p:spPr>
          <a:xfrm>
            <a:off x="756500" y="3573164"/>
            <a:ext cx="1549101" cy="1775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Roboto" panose="02000000000000000000" pitchFamily="2" charset="0"/>
                <a:ea typeface="Roboto" panose="02000000000000000000" pitchFamily="2" charset="0"/>
              </a:rPr>
              <a:t>Maximum contract </a:t>
            </a:r>
            <a:r>
              <a:rPr lang="en-CH">
                <a:latin typeface="Roboto" panose="02000000000000000000" pitchFamily="2" charset="0"/>
                <a:ea typeface="Roboto" panose="02000000000000000000" pitchFamily="2" charset="0"/>
              </a:rPr>
              <a:t>value </a:t>
            </a:r>
            <a:endParaRPr lang="en-CH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E13D0-1AF2-C3D8-04FA-015152FE1E01}"/>
              </a:ext>
            </a:extLst>
          </p:cNvPr>
          <p:cNvSpPr/>
          <p:nvPr/>
        </p:nvSpPr>
        <p:spPr>
          <a:xfrm>
            <a:off x="2356890" y="4089403"/>
            <a:ext cx="1549101" cy="12587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Roboto" panose="02000000000000000000" pitchFamily="2" charset="0"/>
                <a:ea typeface="Roboto" panose="02000000000000000000" pitchFamily="2" charset="0"/>
              </a:rPr>
              <a:t>Actual number of articles </a:t>
            </a:r>
            <a:r>
              <a:rPr lang="en-CH">
                <a:latin typeface="Roboto" panose="02000000000000000000" pitchFamily="2" charset="0"/>
                <a:ea typeface="Roboto" panose="02000000000000000000" pitchFamily="2" charset="0"/>
              </a:rPr>
              <a:t>x APC</a:t>
            </a:r>
            <a:endParaRPr lang="en-CH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2E9F8B07-9028-8C6F-C49B-EC25D32D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72" y="136525"/>
            <a:ext cx="11236960" cy="939875"/>
          </a:xfrm>
        </p:spPr>
        <p:txBody>
          <a:bodyPr>
            <a:noAutofit/>
          </a:bodyPr>
          <a:lstStyle/>
          <a:p>
            <a:r>
              <a:rPr lang="en-GB" sz="3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SCOAP3 commercial arrangements for Phase 4</a:t>
            </a:r>
            <a:endParaRPr lang="en-GB" sz="3400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B0DBD5-0E1E-17AC-9262-0349A008105C}"/>
              </a:ext>
            </a:extLst>
          </p:cNvPr>
          <p:cNvCxnSpPr>
            <a:cxnSpLocks/>
          </p:cNvCxnSpPr>
          <p:nvPr/>
        </p:nvCxnSpPr>
        <p:spPr>
          <a:xfrm flipV="1">
            <a:off x="3905990" y="3789869"/>
            <a:ext cx="462810" cy="9581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F109E3B-D4A7-A27D-4CBF-FB489CB0EFC7}"/>
              </a:ext>
            </a:extLst>
          </p:cNvPr>
          <p:cNvSpPr/>
          <p:nvPr/>
        </p:nvSpPr>
        <p:spPr>
          <a:xfrm>
            <a:off x="2356889" y="3799450"/>
            <a:ext cx="1549101" cy="293068"/>
          </a:xfrm>
          <a:prstGeom prst="rect">
            <a:avLst/>
          </a:prstGeom>
          <a:solidFill>
            <a:schemeClr val="accent2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400" dirty="0">
                <a:latin typeface="Roboto" panose="02000000000000000000" pitchFamily="2" charset="0"/>
                <a:ea typeface="Roboto" panose="02000000000000000000" pitchFamily="2" charset="0"/>
              </a:rPr>
              <a:t>+ OS Elements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ADAEEA-3BC9-24B2-0C3D-1884087220C3}"/>
              </a:ext>
            </a:extLst>
          </p:cNvPr>
          <p:cNvSpPr/>
          <p:nvPr/>
        </p:nvSpPr>
        <p:spPr>
          <a:xfrm>
            <a:off x="756500" y="3280096"/>
            <a:ext cx="1549101" cy="293068"/>
          </a:xfrm>
          <a:prstGeom prst="rect">
            <a:avLst/>
          </a:prstGeom>
          <a:solidFill>
            <a:schemeClr val="accent2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400" dirty="0">
                <a:latin typeface="Roboto" panose="02000000000000000000" pitchFamily="2" charset="0"/>
                <a:ea typeface="Roboto" panose="02000000000000000000" pitchFamily="2" charset="0"/>
              </a:rPr>
              <a:t>+ OS Elements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280D9D-DCC1-D2BC-4D5C-8780FB3E7557}"/>
              </a:ext>
            </a:extLst>
          </p:cNvPr>
          <p:cNvSpPr/>
          <p:nvPr/>
        </p:nvSpPr>
        <p:spPr>
          <a:xfrm>
            <a:off x="5911070" y="3862908"/>
            <a:ext cx="1549101" cy="14852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>
                <a:latin typeface="Roboto" panose="02000000000000000000" pitchFamily="2" charset="0"/>
                <a:ea typeface="Roboto" panose="02000000000000000000" pitchFamily="2" charset="0"/>
              </a:rPr>
              <a:t>Maximum </a:t>
            </a:r>
            <a:r>
              <a:rPr lang="en-CH">
                <a:latin typeface="Roboto" panose="02000000000000000000" pitchFamily="2" charset="0"/>
                <a:ea typeface="Roboto" panose="02000000000000000000" pitchFamily="2" charset="0"/>
              </a:rPr>
              <a:t>contract value</a:t>
            </a:r>
            <a:endParaRPr lang="en-CH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91509E-1C41-6CFF-23E0-D39DCA2CA602}"/>
              </a:ext>
            </a:extLst>
          </p:cNvPr>
          <p:cNvSpPr/>
          <p:nvPr/>
        </p:nvSpPr>
        <p:spPr>
          <a:xfrm>
            <a:off x="7511460" y="4109293"/>
            <a:ext cx="1549101" cy="12388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600" dirty="0">
                <a:latin typeface="Roboto" panose="02000000000000000000" pitchFamily="2" charset="0"/>
                <a:ea typeface="Roboto" panose="02000000000000000000" pitchFamily="2" charset="0"/>
              </a:rPr>
              <a:t>Actual number of articles </a:t>
            </a:r>
            <a:r>
              <a:rPr lang="en-CH" sz="1600">
                <a:latin typeface="Roboto" panose="02000000000000000000" pitchFamily="2" charset="0"/>
                <a:ea typeface="Roboto" panose="02000000000000000000" pitchFamily="2" charset="0"/>
              </a:rPr>
              <a:t>x APC</a:t>
            </a:r>
            <a:endParaRPr lang="en-CH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F75A42-82DB-842D-F2B4-36FC16D9B8C0}"/>
              </a:ext>
            </a:extLst>
          </p:cNvPr>
          <p:cNvSpPr/>
          <p:nvPr/>
        </p:nvSpPr>
        <p:spPr>
          <a:xfrm>
            <a:off x="7511460" y="3816224"/>
            <a:ext cx="1549101" cy="293068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r>
              <a:rPr lang="en-CH" sz="140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CH" sz="1400" dirty="0">
                <a:latin typeface="Roboto" panose="02000000000000000000" pitchFamily="2" charset="0"/>
                <a:ea typeface="Roboto" panose="02000000000000000000" pitchFamily="2" charset="0"/>
              </a:rPr>
              <a:t>OS Elements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4EF039-3EB8-E27D-1D8D-A0F617402EA7}"/>
              </a:ext>
            </a:extLst>
          </p:cNvPr>
          <p:cNvSpPr/>
          <p:nvPr/>
        </p:nvSpPr>
        <p:spPr>
          <a:xfrm>
            <a:off x="5911069" y="3569483"/>
            <a:ext cx="1549101" cy="293068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r>
              <a:rPr lang="en-CH" sz="140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CH" sz="1400" dirty="0">
                <a:latin typeface="Roboto" panose="02000000000000000000" pitchFamily="2" charset="0"/>
                <a:ea typeface="Roboto" panose="02000000000000000000" pitchFamily="2" charset="0"/>
              </a:rPr>
              <a:t>OS Elements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5B67E9-46FA-1B35-37F3-39C3DA5D509B}"/>
              </a:ext>
            </a:extLst>
          </p:cNvPr>
          <p:cNvCxnSpPr>
            <a:cxnSpLocks/>
          </p:cNvCxnSpPr>
          <p:nvPr/>
        </p:nvCxnSpPr>
        <p:spPr>
          <a:xfrm flipH="1">
            <a:off x="9060561" y="4118936"/>
            <a:ext cx="817535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CD206D-77D3-5714-F98B-2A610051E34C}"/>
              </a:ext>
            </a:extLst>
          </p:cNvPr>
          <p:cNvSpPr txBox="1"/>
          <p:nvPr/>
        </p:nvSpPr>
        <p:spPr>
          <a:xfrm>
            <a:off x="4368800" y="3337785"/>
            <a:ext cx="1161106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Actual SCOAP</a:t>
            </a:r>
            <a:r>
              <a:rPr lang="en-US" baseline="30000" dirty="0"/>
              <a:t>3</a:t>
            </a:r>
            <a:r>
              <a:rPr lang="en-US" dirty="0"/>
              <a:t> payment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D52154-0F60-BA16-D291-CBE499517DD9}"/>
              </a:ext>
            </a:extLst>
          </p:cNvPr>
          <p:cNvSpPr txBox="1"/>
          <p:nvPr/>
        </p:nvSpPr>
        <p:spPr>
          <a:xfrm>
            <a:off x="756500" y="5461000"/>
            <a:ext cx="386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 1: </a:t>
            </a:r>
            <a:r>
              <a:rPr lang="en-US" dirty="0"/>
              <a:t>Publisher gets a positive adjustment from the OS elements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40A026-2348-945D-86F5-35F9BA6392A8}"/>
              </a:ext>
            </a:extLst>
          </p:cNvPr>
          <p:cNvSpPr txBox="1"/>
          <p:nvPr/>
        </p:nvSpPr>
        <p:spPr>
          <a:xfrm>
            <a:off x="5901052" y="5505226"/>
            <a:ext cx="386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 2: </a:t>
            </a:r>
            <a:r>
              <a:rPr lang="en-US" dirty="0"/>
              <a:t>Publisher gets a negative adjustment from the OS elements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A15C6A-F885-518C-C763-D137C697EB85}"/>
              </a:ext>
            </a:extLst>
          </p:cNvPr>
          <p:cNvSpPr txBox="1"/>
          <p:nvPr/>
        </p:nvSpPr>
        <p:spPr>
          <a:xfrm>
            <a:off x="9878096" y="3654857"/>
            <a:ext cx="1161106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Actual SCOAP</a:t>
            </a:r>
            <a:r>
              <a:rPr lang="en-US" baseline="30000" dirty="0"/>
              <a:t>3</a:t>
            </a:r>
            <a:r>
              <a:rPr lang="en-US" dirty="0"/>
              <a:t> payment</a:t>
            </a:r>
          </a:p>
        </p:txBody>
      </p:sp>
    </p:spTree>
    <p:extLst>
      <p:ext uri="{BB962C8B-B14F-4D97-AF65-F5344CB8AC3E}">
        <p14:creationId xmlns:p14="http://schemas.microsoft.com/office/powerpoint/2010/main" val="299388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OAP3">
      <a:dk1>
        <a:srgbClr val="000000"/>
      </a:dk1>
      <a:lt1>
        <a:srgbClr val="FFFFFF"/>
      </a:lt1>
      <a:dk2>
        <a:srgbClr val="48259D"/>
      </a:dk2>
      <a:lt2>
        <a:srgbClr val="EEECE1"/>
      </a:lt2>
      <a:accent1>
        <a:srgbClr val="9F5AEB"/>
      </a:accent1>
      <a:accent2>
        <a:srgbClr val="3986ED"/>
      </a:accent2>
      <a:accent3>
        <a:srgbClr val="14BFB4"/>
      </a:accent3>
      <a:accent4>
        <a:srgbClr val="3C1E87"/>
      </a:accent4>
      <a:accent5>
        <a:srgbClr val="275BA2"/>
      </a:accent5>
      <a:accent6>
        <a:srgbClr val="138179"/>
      </a:accent6>
      <a:hlink>
        <a:srgbClr val="9F5AEB"/>
      </a:hlink>
      <a:folHlink>
        <a:srgbClr val="9F5AE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8" id="{C244DD61-92C2-3D4B-AECD-88A5B0BC2CC3}" vid="{94EFCC46-37BB-1447-9DA0-14346029B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3706</TotalTime>
  <Words>1134</Words>
  <Application>Microsoft Macintosh PowerPoint</Application>
  <PresentationFormat>Widescreen</PresentationFormat>
  <Paragraphs>192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Avenir Light</vt:lpstr>
      <vt:lpstr>Calibri</vt:lpstr>
      <vt:lpstr>Lato</vt:lpstr>
      <vt:lpstr>Lato Light</vt:lpstr>
      <vt:lpstr>Roboto</vt:lpstr>
      <vt:lpstr>System Font Regular</vt:lpstr>
      <vt:lpstr>Wingdings</vt:lpstr>
      <vt:lpstr>Office Theme</vt:lpstr>
      <vt:lpstr>PowerPoint Presentation</vt:lpstr>
      <vt:lpstr>What is SCOAP3?</vt:lpstr>
      <vt:lpstr>Global partners </vt:lpstr>
      <vt:lpstr>First 10 years (2014-2024): 75,004 articles funded (90+ % of all HEP )</vt:lpstr>
      <vt:lpstr>Best-in-class value for money…</vt:lpstr>
      <vt:lpstr>…and stable prices for SCOAP3 partners</vt:lpstr>
      <vt:lpstr>SCOAP3 commercial arrangements</vt:lpstr>
      <vt:lpstr>Phase 4 of SCOAP3: from Open Access to Open Science</vt:lpstr>
      <vt:lpstr>New SCOAP3 commercial arrangements for Phase 4</vt:lpstr>
      <vt:lpstr>PowerPoint Presentation</vt:lpstr>
      <vt:lpstr>PowerPoint Presentation</vt:lpstr>
      <vt:lpstr>Operational implementation of OS Elements mechanism</vt:lpstr>
      <vt:lpstr>Calculation</vt:lpstr>
      <vt:lpstr>Phase 4: increased investment for additional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Kohls</dc:creator>
  <cp:lastModifiedBy>Anne Gentil-Beccot</cp:lastModifiedBy>
  <cp:revision>63</cp:revision>
  <dcterms:created xsi:type="dcterms:W3CDTF">2021-12-07T16:33:55Z</dcterms:created>
  <dcterms:modified xsi:type="dcterms:W3CDTF">2025-06-18T15:29:38Z</dcterms:modified>
</cp:coreProperties>
</file>