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832" r:id="rId2"/>
    <p:sldId id="4743" r:id="rId3"/>
    <p:sldId id="4771" r:id="rId4"/>
    <p:sldId id="4748" r:id="rId5"/>
    <p:sldId id="4768" r:id="rId6"/>
    <p:sldId id="4769" r:id="rId7"/>
    <p:sldId id="4767" r:id="rId8"/>
    <p:sldId id="4646" r:id="rId9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–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610"/>
  </p:normalViewPr>
  <p:slideViewPr>
    <p:cSldViewPr snapToGrid="0">
      <p:cViewPr varScale="1">
        <p:scale>
          <a:sx n="113" d="100"/>
          <a:sy n="113" d="100"/>
        </p:scale>
        <p:origin x="216" y="2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76A0F7-BDD2-534B-8FBC-54A79C0E9C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AD7F7D-681B-E64F-B218-840EE032F7E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E9E4A-2A2C-C44C-BA96-E9B4C2A2EE28}" type="datetimeFigureOut">
              <a:rPr lang="en-CH" smtClean="0"/>
              <a:t>25.06.2025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0B7EC2-933F-764A-8803-17B3A6F770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9B43E0-3D61-2E48-981B-38F8957100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7065F-E979-E74C-A37F-BED62A2F05C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423541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37D75-0BDB-3947-A2C2-62532C002637}" type="datetimeFigureOut">
              <a:rPr lang="en-CH" smtClean="0"/>
              <a:t>25.06.2025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CB16A-C180-B34C-85A4-A2510E35649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4104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CC25A-AA05-D6DC-7572-FBCF7006A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2018B8-DF47-9E04-573D-6E327B1589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655090-C1BD-EA23-4CB0-578E968647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CD1F22-7CB0-D190-8EC1-16DE48E862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FCB16A-C180-B34C-85A4-A2510E35649C}" type="slidenum">
              <a:rPr lang="en-CH" smtClean="0"/>
              <a:t>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682909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42095C-1AD0-237B-9812-A87526E9B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6C3142-E868-759A-CCB6-1AF8421478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A1BD78-2B28-6809-7B65-9702E1E448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7E40D1-D93F-F8BA-B35F-2478B0A7A9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FCB16A-C180-B34C-85A4-A2510E35649C}" type="slidenum">
              <a:rPr lang="en-CH" smtClean="0"/>
              <a:t>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72212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2698B7-8990-514B-7FAF-9FBDA91C6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40279F-DF7E-0878-7346-FE195A8880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43C020-E585-1E52-38A7-BD37B55337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AD736A-81F4-8B62-09C9-14D1434448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FCB16A-C180-B34C-85A4-A2510E35649C}" type="slidenum">
              <a:rPr lang="en-CH" smtClean="0"/>
              <a:t>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29425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FCB16A-C180-B34C-85A4-A2510E35649C}" type="slidenum">
              <a:rPr lang="en-CH" smtClean="0"/>
              <a:t>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29474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CC25A-AA05-D6DC-7572-FBCF7006A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2018B8-DF47-9E04-573D-6E327B1589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655090-C1BD-EA23-4CB0-578E968647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CD1F22-7CB0-D190-8EC1-16DE48E862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FCB16A-C180-B34C-85A4-A2510E35649C}" type="slidenum">
              <a:rPr lang="en-CH" smtClean="0"/>
              <a:t>7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682909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596E8-373D-A04E-B10C-51AA800C8E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5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F2A13-E6B6-3B45-882F-0321134B78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160" y="1964320"/>
            <a:ext cx="10525760" cy="23876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C7C72D-B260-4D49-B8D4-45699ACC72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4429760"/>
            <a:ext cx="9464040" cy="82804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106087-8E61-534D-9E46-953629B22E61}"/>
              </a:ext>
            </a:extLst>
          </p:cNvPr>
          <p:cNvSpPr/>
          <p:nvPr userDrawn="1"/>
        </p:nvSpPr>
        <p:spPr>
          <a:xfrm>
            <a:off x="0" y="0"/>
            <a:ext cx="15012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0C5BA7-2A52-0C49-887E-DF6DC47BC351}"/>
              </a:ext>
            </a:extLst>
          </p:cNvPr>
          <p:cNvSpPr/>
          <p:nvPr userDrawn="1"/>
        </p:nvSpPr>
        <p:spPr>
          <a:xfrm>
            <a:off x="0" y="0"/>
            <a:ext cx="150125" cy="253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E1A017-1244-7142-BC20-2E6D8C58331B}"/>
              </a:ext>
            </a:extLst>
          </p:cNvPr>
          <p:cNvSpPr/>
          <p:nvPr userDrawn="1"/>
        </p:nvSpPr>
        <p:spPr>
          <a:xfrm>
            <a:off x="0" y="4320000"/>
            <a:ext cx="150124" cy="253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D04404-D8DA-A94B-BAAD-27B188F7A5A9}"/>
              </a:ext>
            </a:extLst>
          </p:cNvPr>
          <p:cNvSpPr/>
          <p:nvPr userDrawn="1"/>
        </p:nvSpPr>
        <p:spPr>
          <a:xfrm>
            <a:off x="-1" y="1076400"/>
            <a:ext cx="150125" cy="14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9A75AB-4346-DA43-9455-23EC702531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</a:blip>
          <a:srcRect r="86791"/>
          <a:stretch/>
        </p:blipFill>
        <p:spPr>
          <a:xfrm>
            <a:off x="9812741" y="859059"/>
            <a:ext cx="2379259" cy="51398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1629A5-FC3A-2249-BC48-64E05D439C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8160" y="0"/>
            <a:ext cx="3532032" cy="151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466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59462-0C09-7648-A0F7-7581C4C76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136525"/>
            <a:ext cx="11236960" cy="9398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5ABB7-2CD3-4743-B1CA-739E01212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" y="1268413"/>
            <a:ext cx="11236960" cy="490854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71B74-C8D4-2146-A42B-BF723555F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C5BB9-CC85-9D4C-9CA6-18F9E8742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69264-FAF1-5744-A923-6ED0B94B4C52}" type="slidenum">
              <a:rPr lang="en-CH" smtClean="0"/>
              <a:t>‹#›</a:t>
            </a:fld>
            <a:endParaRPr lang="en-C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943515-3D69-5145-AFFD-D8EE87B723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5000"/>
          </a:blip>
          <a:srcRect r="86791"/>
          <a:stretch/>
        </p:blipFill>
        <p:spPr>
          <a:xfrm>
            <a:off x="9812741" y="859059"/>
            <a:ext cx="2379259" cy="513988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B5AC9B4-C648-B24E-84D0-27D6F50C56EF}"/>
              </a:ext>
            </a:extLst>
          </p:cNvPr>
          <p:cNvSpPr/>
          <p:nvPr userDrawn="1"/>
        </p:nvSpPr>
        <p:spPr>
          <a:xfrm>
            <a:off x="0" y="0"/>
            <a:ext cx="6141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931FBC-8519-6F4A-8F87-57E4FDA76E9C}"/>
              </a:ext>
            </a:extLst>
          </p:cNvPr>
          <p:cNvSpPr/>
          <p:nvPr userDrawn="1"/>
        </p:nvSpPr>
        <p:spPr>
          <a:xfrm>
            <a:off x="0" y="0"/>
            <a:ext cx="61415" cy="253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B7FC97-1E0D-7947-81E5-3EBD99701082}"/>
              </a:ext>
            </a:extLst>
          </p:cNvPr>
          <p:cNvSpPr/>
          <p:nvPr userDrawn="1"/>
        </p:nvSpPr>
        <p:spPr>
          <a:xfrm>
            <a:off x="0" y="4320000"/>
            <a:ext cx="61415" cy="253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8F69BD-61A1-1F4B-A7D2-46C0D3535034}"/>
              </a:ext>
            </a:extLst>
          </p:cNvPr>
          <p:cNvSpPr/>
          <p:nvPr userDrawn="1"/>
        </p:nvSpPr>
        <p:spPr>
          <a:xfrm>
            <a:off x="-1" y="1076400"/>
            <a:ext cx="61415" cy="14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AECC83C-B51F-884C-818D-E2E92313A8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160" y="6307554"/>
            <a:ext cx="1621555" cy="46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85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E0995-FA7E-A746-B7AD-63A67D627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1740219"/>
            <a:ext cx="10839450" cy="2610262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FD3AAD-9CF7-F94B-9A0D-3E14D9159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60" y="4437063"/>
            <a:ext cx="108394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633DE7-9A88-A745-8946-B4036034301A}"/>
              </a:ext>
            </a:extLst>
          </p:cNvPr>
          <p:cNvSpPr/>
          <p:nvPr userDrawn="1"/>
        </p:nvSpPr>
        <p:spPr>
          <a:xfrm>
            <a:off x="0" y="0"/>
            <a:ext cx="15012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3D0690-9674-EF40-AD82-D5F36F3C4702}"/>
              </a:ext>
            </a:extLst>
          </p:cNvPr>
          <p:cNvSpPr/>
          <p:nvPr userDrawn="1"/>
        </p:nvSpPr>
        <p:spPr>
          <a:xfrm>
            <a:off x="0" y="0"/>
            <a:ext cx="150125" cy="253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332C49-5F09-2945-9742-BB4F55452A90}"/>
              </a:ext>
            </a:extLst>
          </p:cNvPr>
          <p:cNvSpPr/>
          <p:nvPr userDrawn="1"/>
        </p:nvSpPr>
        <p:spPr>
          <a:xfrm>
            <a:off x="0" y="4320000"/>
            <a:ext cx="150124" cy="253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A1CDFC-06A2-1C46-BC5E-03587723F28C}"/>
              </a:ext>
            </a:extLst>
          </p:cNvPr>
          <p:cNvSpPr/>
          <p:nvPr userDrawn="1"/>
        </p:nvSpPr>
        <p:spPr>
          <a:xfrm>
            <a:off x="-1" y="1076400"/>
            <a:ext cx="150125" cy="14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54F5677-2364-F64C-8952-E9B9248BF2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</a:blip>
          <a:srcRect r="86791"/>
          <a:stretch/>
        </p:blipFill>
        <p:spPr>
          <a:xfrm>
            <a:off x="9812741" y="859059"/>
            <a:ext cx="2379259" cy="51398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5DFC04-FAAC-3A42-BC96-05FAB40464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8160" y="0"/>
            <a:ext cx="3532032" cy="151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855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1440A-B390-7344-A29C-39A6EAAB2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136525"/>
            <a:ext cx="11236960" cy="9398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FE931-BFCE-5B44-B296-47B58BE8BE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160" y="1268413"/>
            <a:ext cx="5399882" cy="49085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D303C8-BF78-DA48-A777-C712DC3D5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68413"/>
            <a:ext cx="5582920" cy="49085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7E0985-E9D1-6841-A4B6-52B8EFA0D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3A0B50-FC92-4E48-A58C-2D1160A52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69264-FAF1-5744-A923-6ED0B94B4C52}" type="slidenum">
              <a:rPr lang="en-CH" smtClean="0"/>
              <a:t>‹#›</a:t>
            </a:fld>
            <a:endParaRPr lang="en-C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82F1A1-5792-344B-A3C4-CB9DF17802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5000"/>
          </a:blip>
          <a:srcRect r="86791"/>
          <a:stretch/>
        </p:blipFill>
        <p:spPr>
          <a:xfrm>
            <a:off x="9812741" y="859059"/>
            <a:ext cx="2379259" cy="513988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B597ED3-D877-4F49-A491-F803571951F0}"/>
              </a:ext>
            </a:extLst>
          </p:cNvPr>
          <p:cNvSpPr/>
          <p:nvPr userDrawn="1"/>
        </p:nvSpPr>
        <p:spPr>
          <a:xfrm>
            <a:off x="0" y="0"/>
            <a:ext cx="6141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EC3A3B-592C-134F-BCBA-899AEEDF7007}"/>
              </a:ext>
            </a:extLst>
          </p:cNvPr>
          <p:cNvSpPr/>
          <p:nvPr userDrawn="1"/>
        </p:nvSpPr>
        <p:spPr>
          <a:xfrm>
            <a:off x="0" y="0"/>
            <a:ext cx="61415" cy="253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50A1F9-DD71-C249-9D25-88C20B2B3B4F}"/>
              </a:ext>
            </a:extLst>
          </p:cNvPr>
          <p:cNvSpPr/>
          <p:nvPr userDrawn="1"/>
        </p:nvSpPr>
        <p:spPr>
          <a:xfrm>
            <a:off x="0" y="4320000"/>
            <a:ext cx="61415" cy="253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B0CFB2-7063-334E-98D2-95C02D43B90C}"/>
              </a:ext>
            </a:extLst>
          </p:cNvPr>
          <p:cNvSpPr/>
          <p:nvPr userDrawn="1"/>
        </p:nvSpPr>
        <p:spPr>
          <a:xfrm>
            <a:off x="-1" y="1076400"/>
            <a:ext cx="61415" cy="14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FAB6A3C-108F-034D-B014-F96828B0D9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160" y="6307554"/>
            <a:ext cx="1621555" cy="46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023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C031F-74C1-554E-848A-75FCEA07A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136525"/>
            <a:ext cx="11236960" cy="93987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3BD8A-ADBD-584E-A567-3AB5FDA9E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60" y="1268413"/>
            <a:ext cx="5394203" cy="633056"/>
          </a:xfrm>
        </p:spPr>
        <p:txBody>
          <a:bodyPr anchor="t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945659-B1B3-5C41-B6B9-108A3A4427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160" y="1989138"/>
            <a:ext cx="5394203" cy="42005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78B866-D53F-8F45-8BAC-E3F8C3341B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68413"/>
            <a:ext cx="5582920" cy="633056"/>
          </a:xfrm>
        </p:spPr>
        <p:txBody>
          <a:bodyPr anchor="t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E52D33-5B82-8D48-9F82-136983BCA1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89138"/>
            <a:ext cx="5582920" cy="42005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1A8753-46A5-2D40-8D17-96D087F47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44B2F4-CE62-044C-8F92-698535F1D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69264-FAF1-5744-A923-6ED0B94B4C52}" type="slidenum">
              <a:rPr lang="en-CH" smtClean="0"/>
              <a:t>‹#›</a:t>
            </a:fld>
            <a:endParaRPr lang="en-CH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89A7F4-3508-CA4C-8082-0A3BDD6805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5000"/>
          </a:blip>
          <a:srcRect r="86791"/>
          <a:stretch/>
        </p:blipFill>
        <p:spPr>
          <a:xfrm>
            <a:off x="9812741" y="859059"/>
            <a:ext cx="2379259" cy="513988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970C058-8EB3-2C46-87CB-0579702DAEA3}"/>
              </a:ext>
            </a:extLst>
          </p:cNvPr>
          <p:cNvSpPr/>
          <p:nvPr userDrawn="1"/>
        </p:nvSpPr>
        <p:spPr>
          <a:xfrm>
            <a:off x="0" y="0"/>
            <a:ext cx="6141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D91384-B173-8D48-82FF-6795B28BC038}"/>
              </a:ext>
            </a:extLst>
          </p:cNvPr>
          <p:cNvSpPr/>
          <p:nvPr userDrawn="1"/>
        </p:nvSpPr>
        <p:spPr>
          <a:xfrm>
            <a:off x="0" y="0"/>
            <a:ext cx="61415" cy="253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70B997-192F-4F46-959B-E38DFC7C6E48}"/>
              </a:ext>
            </a:extLst>
          </p:cNvPr>
          <p:cNvSpPr/>
          <p:nvPr userDrawn="1"/>
        </p:nvSpPr>
        <p:spPr>
          <a:xfrm>
            <a:off x="0" y="4320000"/>
            <a:ext cx="61415" cy="253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9DA336-269C-C141-BC67-7A5D0C5CA8D4}"/>
              </a:ext>
            </a:extLst>
          </p:cNvPr>
          <p:cNvSpPr/>
          <p:nvPr userDrawn="1"/>
        </p:nvSpPr>
        <p:spPr>
          <a:xfrm>
            <a:off x="-1" y="1076400"/>
            <a:ext cx="61415" cy="14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7767781-5FF8-1C4D-B1B9-DEAEB21FFB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160" y="6307554"/>
            <a:ext cx="1621555" cy="46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35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 userDrawn="1">
          <p15:clr>
            <a:srgbClr val="FBAE40"/>
          </p15:clr>
        </p15:guide>
        <p15:guide id="2" orient="horz" pos="125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3702C-7C5E-D244-BE3F-0454FA9A7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136525"/>
            <a:ext cx="11236960" cy="9398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91483A-C59E-FB41-BDE6-65B6CC66C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A52DCE-7465-5E47-93D5-78ED99EA9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69264-FAF1-5744-A923-6ED0B94B4C52}" type="slidenum">
              <a:rPr lang="en-CH" smtClean="0"/>
              <a:t>‹#›</a:t>
            </a:fld>
            <a:endParaRPr lang="en-C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54DAA6-0761-B54E-AC4C-3E5CA01EA3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5000"/>
          </a:blip>
          <a:srcRect r="86791"/>
          <a:stretch/>
        </p:blipFill>
        <p:spPr>
          <a:xfrm>
            <a:off x="9812741" y="859059"/>
            <a:ext cx="2379259" cy="51398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7359A82-DB7C-D64D-927E-CA4EB0FD088D}"/>
              </a:ext>
            </a:extLst>
          </p:cNvPr>
          <p:cNvSpPr/>
          <p:nvPr userDrawn="1"/>
        </p:nvSpPr>
        <p:spPr>
          <a:xfrm>
            <a:off x="0" y="0"/>
            <a:ext cx="6141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04247C-BD16-A542-8EB7-559D755B5F38}"/>
              </a:ext>
            </a:extLst>
          </p:cNvPr>
          <p:cNvSpPr/>
          <p:nvPr userDrawn="1"/>
        </p:nvSpPr>
        <p:spPr>
          <a:xfrm>
            <a:off x="0" y="0"/>
            <a:ext cx="61415" cy="253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8734B1-081B-F841-A53C-49BAE5D59E9F}"/>
              </a:ext>
            </a:extLst>
          </p:cNvPr>
          <p:cNvSpPr/>
          <p:nvPr userDrawn="1"/>
        </p:nvSpPr>
        <p:spPr>
          <a:xfrm>
            <a:off x="0" y="4320000"/>
            <a:ext cx="61415" cy="253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D63809-482C-9140-A8A9-77085FD7C41B}"/>
              </a:ext>
            </a:extLst>
          </p:cNvPr>
          <p:cNvSpPr/>
          <p:nvPr userDrawn="1"/>
        </p:nvSpPr>
        <p:spPr>
          <a:xfrm>
            <a:off x="-1" y="1076400"/>
            <a:ext cx="61415" cy="14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49C6F98-8825-C143-AB4F-665AB42EAE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160" y="6307554"/>
            <a:ext cx="1621555" cy="46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331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003302-51D5-8546-B4F8-7B80D6E69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017506-02A5-2740-BE4E-491EE2284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69264-FAF1-5744-A923-6ED0B94B4C52}" type="slidenum">
              <a:rPr lang="en-CH" smtClean="0"/>
              <a:t>‹#›</a:t>
            </a:fld>
            <a:endParaRPr lang="en-C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767A19-3BDE-7241-A3A5-0291664588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5000"/>
          </a:blip>
          <a:srcRect r="86791"/>
          <a:stretch/>
        </p:blipFill>
        <p:spPr>
          <a:xfrm>
            <a:off x="9812741" y="859059"/>
            <a:ext cx="2379259" cy="51398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4F2DB16-D698-0041-9773-891229823024}"/>
              </a:ext>
            </a:extLst>
          </p:cNvPr>
          <p:cNvSpPr/>
          <p:nvPr userDrawn="1"/>
        </p:nvSpPr>
        <p:spPr>
          <a:xfrm>
            <a:off x="0" y="0"/>
            <a:ext cx="6141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4C3750-CF4C-5E4F-9B02-0EF8DFDECDEC}"/>
              </a:ext>
            </a:extLst>
          </p:cNvPr>
          <p:cNvSpPr/>
          <p:nvPr userDrawn="1"/>
        </p:nvSpPr>
        <p:spPr>
          <a:xfrm>
            <a:off x="0" y="0"/>
            <a:ext cx="61415" cy="253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7E344C-F59E-BF44-9142-4658D784F476}"/>
              </a:ext>
            </a:extLst>
          </p:cNvPr>
          <p:cNvSpPr/>
          <p:nvPr userDrawn="1"/>
        </p:nvSpPr>
        <p:spPr>
          <a:xfrm>
            <a:off x="0" y="4320000"/>
            <a:ext cx="61415" cy="253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C46E19-0D18-FF40-9CA8-79ECCC189E2F}"/>
              </a:ext>
            </a:extLst>
          </p:cNvPr>
          <p:cNvSpPr/>
          <p:nvPr userDrawn="1"/>
        </p:nvSpPr>
        <p:spPr>
          <a:xfrm>
            <a:off x="-1" y="1076400"/>
            <a:ext cx="61415" cy="14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4ED787-120A-2245-84B4-5ADAD65A64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160" y="6307554"/>
            <a:ext cx="1621555" cy="46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095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blue&#10;&#10;Description automatically generated">
            <a:extLst>
              <a:ext uri="{FF2B5EF4-FFF2-40B4-BE49-F238E27FC236}">
                <a16:creationId xmlns:a16="http://schemas.microsoft.com/office/drawing/2014/main" id="{C09DDBC6-3943-DC49-9921-9A8D1FB703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/>
              <a:t>Click </a:t>
            </a:r>
            <a:r>
              <a:rPr lang="de-CH" err="1"/>
              <a:t>to</a:t>
            </a:r>
            <a:r>
              <a:rPr lang="de-CH"/>
              <a:t> </a:t>
            </a:r>
            <a:r>
              <a:rPr lang="de-CH" err="1"/>
              <a:t>edit</a:t>
            </a:r>
            <a:r>
              <a:rPr lang="de-CH"/>
              <a:t> Master </a:t>
            </a:r>
            <a:r>
              <a:rPr lang="de-CH" err="1"/>
              <a:t>subtitle</a:t>
            </a:r>
            <a:r>
              <a:rPr lang="de-CH"/>
              <a:t> style</a:t>
            </a:r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9DA315C-5D5C-FF41-86F0-279F8927A9CE}"/>
              </a:ext>
            </a:extLst>
          </p:cNvPr>
          <p:cNvSpPr/>
          <p:nvPr userDrawn="1"/>
        </p:nvSpPr>
        <p:spPr>
          <a:xfrm>
            <a:off x="0" y="0"/>
            <a:ext cx="12192000" cy="1786467"/>
          </a:xfrm>
          <a:prstGeom prst="rect">
            <a:avLst/>
          </a:prstGeom>
          <a:solidFill>
            <a:srgbClr val="FFFFFF">
              <a:alpha val="7843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200" b="0" i="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SCOAP</a:t>
            </a:r>
            <a:r>
              <a:rPr lang="en-US" sz="3200" b="0" i="0" baseline="30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</a:t>
            </a:r>
            <a:r>
              <a:rPr lang="en-US" sz="3200" b="0" i="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Governing Council Meeting</a:t>
            </a:r>
            <a:endParaRPr lang="en-US" sz="2000" b="0" i="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/>
            <a:r>
              <a:rPr lang="en-US" sz="2000" b="0" i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3 - 4 November 2021</a:t>
            </a:r>
          </a:p>
          <a:p>
            <a:pPr algn="l"/>
            <a:r>
              <a:rPr lang="en-US" sz="2000" b="0" i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CERN, Geneva, Switzerland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31F56A-627A-5246-840B-9FA48AD66B44}"/>
              </a:ext>
            </a:extLst>
          </p:cNvPr>
          <p:cNvSpPr/>
          <p:nvPr userDrawn="1"/>
        </p:nvSpPr>
        <p:spPr>
          <a:xfrm>
            <a:off x="0" y="5078970"/>
            <a:ext cx="12192000" cy="1786467"/>
          </a:xfrm>
          <a:prstGeom prst="rect">
            <a:avLst/>
          </a:prstGeom>
          <a:solidFill>
            <a:srgbClr val="FFFFFF">
              <a:alpha val="7843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000" b="0" i="0">
              <a:solidFill>
                <a:schemeClr val="tx1"/>
              </a:solidFill>
              <a:latin typeface="Avenir Light" panose="020B0402020203020204" pitchFamily="34" charset="77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AE767E0-B544-E348-BD19-8E49FC690E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" y="5156201"/>
            <a:ext cx="8207023" cy="5672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 i="0" baseline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Introduction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9D18269-FC4C-0F40-B3A1-E0E901BD4E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782735"/>
            <a:ext cx="5948539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Clare Appavoo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4A90FE72-D46F-4F42-BE37-22E5831916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88969" y="5638800"/>
            <a:ext cx="429370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29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775EC7-688F-EA4C-AE07-46F811854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365125"/>
            <a:ext cx="112369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59A7B2-E587-F543-9134-6793576E0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60" y="1825625"/>
            <a:ext cx="112369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97238-9E0E-614F-886C-97D1762DD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34072" y="6356350"/>
            <a:ext cx="5319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EB2DB-4D9C-3C42-84C9-1581DE3239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144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DCF69264-FAF1-5744-A923-6ED0B94B4C52}" type="slidenum">
              <a:rPr lang="en-CH" smtClean="0"/>
              <a:pPr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8778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Lato" panose="020F0502020204030203" pitchFamily="34" charset="77"/>
          <a:ea typeface="+mj-ea"/>
          <a:cs typeface="+mj-cs"/>
        </a:defRPr>
      </a:lvl1pPr>
    </p:titleStyle>
    <p:bodyStyle>
      <a:lvl1pPr marL="314325" indent="-314325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0"/>
        </a:buBlip>
        <a:tabLst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coap3.org/journals-2025-2027/open-science-element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coap3@cern.ch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8283114-71D2-2DA4-067D-3C33BC61F6C3}"/>
              </a:ext>
            </a:extLst>
          </p:cNvPr>
          <p:cNvSpPr/>
          <p:nvPr/>
        </p:nvSpPr>
        <p:spPr>
          <a:xfrm>
            <a:off x="0" y="4992130"/>
            <a:ext cx="12192000" cy="186587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H" sz="3200" b="1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</a:t>
            </a:r>
            <a:r>
              <a:rPr lang="en-CH" sz="3200" b="1" baseline="3000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</a:t>
            </a:r>
            <a:r>
              <a:rPr lang="en-CH" sz="3200" b="1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evaluation of </a:t>
            </a:r>
            <a:r>
              <a:rPr lang="fr-CH" sz="3200" b="1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 </a:t>
            </a:r>
            <a:r>
              <a:rPr lang="en-CH" sz="3200" b="1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Elements for Phase 4</a:t>
            </a:r>
            <a:endParaRPr lang="fr-CH" sz="3200" b="1" dirty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fr-CH" sz="3200" b="1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Pia </a:t>
            </a:r>
            <a:r>
              <a:rPr lang="fr-CH" sz="3200" b="1" dirty="0" err="1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Kretschmar</a:t>
            </a:r>
            <a:r>
              <a:rPr lang="fr-CH" sz="3200" b="1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CERN SCOAP</a:t>
            </a:r>
            <a:r>
              <a:rPr lang="fr-CH" sz="3200" b="1" baseline="300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 </a:t>
            </a:r>
            <a:r>
              <a:rPr lang="fr-CH" sz="3200" b="1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team</a:t>
            </a:r>
            <a:endParaRPr lang="en-CH" sz="3200" b="1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0D06D2-E9E6-6B00-1D1D-D72D4A9E089F}"/>
              </a:ext>
            </a:extLst>
          </p:cNvPr>
          <p:cNvSpPr/>
          <p:nvPr/>
        </p:nvSpPr>
        <p:spPr>
          <a:xfrm>
            <a:off x="0" y="0"/>
            <a:ext cx="12192000" cy="186587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CH" sz="3200" dirty="0">
              <a:solidFill>
                <a:schemeClr val="bg1"/>
              </a:solidFill>
            </a:endParaRPr>
          </a:p>
          <a:p>
            <a:r>
              <a:rPr lang="en-CH" sz="32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SCOAP</a:t>
            </a:r>
            <a:r>
              <a:rPr lang="en-CH" sz="3200" b="1" baseline="30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</a:t>
            </a:r>
            <a:r>
              <a:rPr lang="en-CH" sz="32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fr-CH" sz="3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Forum</a:t>
            </a:r>
            <a:endParaRPr lang="en-CH" sz="32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fr-CH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18th June 2025</a:t>
            </a:r>
            <a:endParaRPr lang="en-CH" dirty="0">
              <a:solidFill>
                <a:schemeClr val="bg1"/>
              </a:solidFill>
              <a:latin typeface="Lato"/>
              <a:ea typeface="Lato"/>
              <a:cs typeface="Lato"/>
            </a:endParaRPr>
          </a:p>
          <a:p>
            <a:r>
              <a:rPr lang="en-CH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CERN, Geneva, Switzerland</a:t>
            </a:r>
          </a:p>
          <a:p>
            <a:pPr algn="ctr"/>
            <a:endParaRPr lang="en-CH" dirty="0"/>
          </a:p>
          <a:p>
            <a:pPr algn="ctr"/>
            <a:r>
              <a:rPr lang="en-CH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2D02F6-6FEA-81DF-A52E-39E6B0A63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1324" y="5249157"/>
            <a:ext cx="3395207" cy="146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52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7C002-1D57-A6E4-0B18-F736B4249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591726-531B-BD6F-8308-0619A0EB3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130" y="136525"/>
            <a:ext cx="11236960" cy="939875"/>
          </a:xfrm>
        </p:spPr>
        <p:txBody>
          <a:bodyPr/>
          <a:lstStyle/>
          <a:p>
            <a:r>
              <a:rPr lang="en-CH" dirty="0">
                <a:solidFill>
                  <a:schemeClr val="tx2"/>
                </a:solidFill>
              </a:rPr>
              <a:t>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0AB16E-EADC-CBAD-8BCB-A14385369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027" y="1220913"/>
            <a:ext cx="10706567" cy="4705004"/>
          </a:xfrm>
        </p:spPr>
        <p:txBody>
          <a:bodyPr>
            <a:normAutofit/>
          </a:bodyPr>
          <a:lstStyle/>
          <a:p>
            <a:pPr marL="285300" lvl="2" indent="-342900">
              <a:lnSpc>
                <a:spcPct val="120000"/>
              </a:lnSpc>
              <a:buBlip>
                <a:blip r:embed="rId3"/>
              </a:buBlip>
            </a:pPr>
            <a:r>
              <a:rPr lang="en-US" sz="2800" dirty="0"/>
              <a:t>Process and Methodology</a:t>
            </a:r>
          </a:p>
          <a:p>
            <a:pPr marL="285300" lvl="2" indent="-342900">
              <a:lnSpc>
                <a:spcPct val="120000"/>
              </a:lnSpc>
              <a:buBlip>
                <a:blip r:embed="rId3"/>
              </a:buBlip>
            </a:pPr>
            <a:r>
              <a:rPr lang="en-US" sz="2800" dirty="0"/>
              <a:t>Results</a:t>
            </a:r>
          </a:p>
          <a:p>
            <a:pPr marL="285300" lvl="2" indent="-342900">
              <a:lnSpc>
                <a:spcPct val="120000"/>
              </a:lnSpc>
              <a:buBlip>
                <a:blip r:embed="rId3"/>
              </a:buBlip>
            </a:pPr>
            <a:r>
              <a:rPr lang="en-US" sz="2800" dirty="0"/>
              <a:t>Takeaways &amp; Future</a:t>
            </a:r>
          </a:p>
          <a:p>
            <a:pPr marL="285300" lvl="2" indent="-342900">
              <a:lnSpc>
                <a:spcPct val="120000"/>
              </a:lnSpc>
              <a:buBlip>
                <a:blip r:embed="rId3"/>
              </a:buBlip>
            </a:pPr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8A3A5A-980D-BD58-CBC4-EE6BEAAB8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2356" y="6356350"/>
            <a:ext cx="312763" cy="365125"/>
          </a:xfrm>
        </p:spPr>
        <p:txBody>
          <a:bodyPr/>
          <a:lstStyle/>
          <a:p>
            <a:fld id="{DCF69264-FAF1-5744-A923-6ED0B94B4C52}" type="slidenum">
              <a:rPr lang="en-CH" smtClean="0"/>
              <a:t>2</a:t>
            </a:fld>
            <a:endParaRPr lang="en-CH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9F28CA-2C85-CA11-4349-8EAB14948AF2}"/>
              </a:ext>
            </a:extLst>
          </p:cNvPr>
          <p:cNvSpPr txBox="1"/>
          <p:nvPr/>
        </p:nvSpPr>
        <p:spPr>
          <a:xfrm>
            <a:off x="4570665" y="6444476"/>
            <a:ext cx="237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18.06.2025  Pia Kretschmar</a:t>
            </a:r>
          </a:p>
        </p:txBody>
      </p:sp>
    </p:spTree>
    <p:extLst>
      <p:ext uri="{BB962C8B-B14F-4D97-AF65-F5344CB8AC3E}">
        <p14:creationId xmlns:p14="http://schemas.microsoft.com/office/powerpoint/2010/main" val="70091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5FC8E2-A8B8-7D28-5878-45E496D0B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FE3C49-4D7C-9A42-559C-E4E084D25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130" y="136525"/>
            <a:ext cx="11236960" cy="939875"/>
          </a:xfrm>
        </p:spPr>
        <p:txBody>
          <a:bodyPr/>
          <a:lstStyle/>
          <a:p>
            <a:r>
              <a:rPr lang="en-CH" dirty="0">
                <a:solidFill>
                  <a:schemeClr val="tx2"/>
                </a:solidFill>
              </a:rPr>
              <a:t>Process and Calculation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2CD8CC-5743-0D58-7B7D-5AA364DB9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027" y="1220913"/>
            <a:ext cx="10706567" cy="867981"/>
          </a:xfrm>
        </p:spPr>
        <p:txBody>
          <a:bodyPr>
            <a:normAutofit/>
          </a:bodyPr>
          <a:lstStyle/>
          <a:p>
            <a:r>
              <a:rPr lang="en-CH" sz="2600" dirty="0">
                <a:cs typeface="Roboto" panose="02000000000000000000" pitchFamily="2" charset="0"/>
              </a:rPr>
              <a:t>Annual evaluation of Open Science Elements for all </a:t>
            </a:r>
            <a:r>
              <a:rPr lang="en-CH" sz="2600">
                <a:cs typeface="Roboto" panose="02000000000000000000" pitchFamily="2" charset="0"/>
              </a:rPr>
              <a:t>SCOAP</a:t>
            </a:r>
            <a:r>
              <a:rPr lang="en-CH" sz="2600" baseline="30000">
                <a:cs typeface="Roboto" panose="02000000000000000000" pitchFamily="2" charset="0"/>
              </a:rPr>
              <a:t>3</a:t>
            </a:r>
            <a:r>
              <a:rPr lang="en-CH" sz="2600">
                <a:cs typeface="Roboto" panose="02000000000000000000" pitchFamily="2" charset="0"/>
              </a:rPr>
              <a:t> Journals</a:t>
            </a:r>
            <a:endParaRPr lang="en-CH" sz="2600" dirty="0">
              <a:cs typeface="Roboto" panose="02000000000000000000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7FF0E5-45D0-FDED-4528-1F8F93AA7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2356" y="6356350"/>
            <a:ext cx="312763" cy="365125"/>
          </a:xfrm>
        </p:spPr>
        <p:txBody>
          <a:bodyPr/>
          <a:lstStyle/>
          <a:p>
            <a:fld id="{DCF69264-FAF1-5744-A923-6ED0B94B4C52}" type="slidenum">
              <a:rPr lang="en-CH" smtClean="0"/>
              <a:t>3</a:t>
            </a:fld>
            <a:endParaRPr lang="en-CH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CED046-CEB8-138C-7B7D-D1ECAB6A15D6}"/>
              </a:ext>
            </a:extLst>
          </p:cNvPr>
          <p:cNvSpPr txBox="1"/>
          <p:nvPr/>
        </p:nvSpPr>
        <p:spPr>
          <a:xfrm>
            <a:off x="4570665" y="6444476"/>
            <a:ext cx="237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18.06.2025  Pia Kretschmar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0039FCB-9055-281C-B3C0-061D45654611}"/>
              </a:ext>
            </a:extLst>
          </p:cNvPr>
          <p:cNvSpPr/>
          <p:nvPr/>
        </p:nvSpPr>
        <p:spPr>
          <a:xfrm>
            <a:off x="9356986" y="4163004"/>
            <a:ext cx="2264946" cy="79328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</a:t>
            </a:r>
            <a:r>
              <a:rPr lang="en-CH" dirty="0"/>
              <a:t>inancial adjustment (max. +15%/-10%)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154F493-BE1C-07DE-610C-B1FF9567B7EB}"/>
              </a:ext>
            </a:extLst>
          </p:cNvPr>
          <p:cNvSpPr/>
          <p:nvPr/>
        </p:nvSpPr>
        <p:spPr>
          <a:xfrm>
            <a:off x="2514118" y="3386212"/>
            <a:ext cx="2909392" cy="96373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dirty="0"/>
              <a:t>Publisher’s score</a:t>
            </a:r>
          </a:p>
          <a:p>
            <a:pPr algn="ctr"/>
            <a:r>
              <a:rPr lang="en-GB" sz="1000" dirty="0"/>
              <a:t>A</a:t>
            </a:r>
            <a:r>
              <a:rPr lang="en-CH" sz="1000" dirty="0"/>
              <a:t>verage of  J</a:t>
            </a:r>
            <a:r>
              <a:rPr lang="en-GB" sz="1000" dirty="0"/>
              <a:t>o</a:t>
            </a:r>
            <a:r>
              <a:rPr lang="en-CH" sz="1000" dirty="0"/>
              <a:t>urnal scores of 1 publisher weighted by Nr of articles per Journal in the last 12 months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E1A33C9-FA93-5FD5-AAD2-68B7EFCA4EB5}"/>
              </a:ext>
            </a:extLst>
          </p:cNvPr>
          <p:cNvSpPr/>
          <p:nvPr/>
        </p:nvSpPr>
        <p:spPr>
          <a:xfrm>
            <a:off x="6433222" y="4163004"/>
            <a:ext cx="1839546" cy="793280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dirty="0"/>
              <a:t>Bonus (5%)</a:t>
            </a:r>
          </a:p>
          <a:p>
            <a:pPr algn="ctr"/>
            <a:r>
              <a:rPr lang="en-GB" sz="1000" dirty="0"/>
              <a:t>I</a:t>
            </a:r>
            <a:r>
              <a:rPr lang="en-CH" sz="1000" dirty="0"/>
              <a:t>f </a:t>
            </a:r>
            <a:r>
              <a:rPr lang="en-CH" sz="1000"/>
              <a:t>Publisher’s score</a:t>
            </a:r>
            <a:br>
              <a:rPr lang="de-CH" sz="1000" dirty="0"/>
            </a:br>
            <a:r>
              <a:rPr lang="en-CH" sz="1000"/>
              <a:t>is  </a:t>
            </a:r>
            <a:r>
              <a:rPr lang="en-CH" sz="1000" dirty="0"/>
              <a:t>&gt;16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4EB045D-A19B-19F7-CD92-45D75415ED16}"/>
              </a:ext>
            </a:extLst>
          </p:cNvPr>
          <p:cNvSpPr/>
          <p:nvPr/>
        </p:nvSpPr>
        <p:spPr>
          <a:xfrm>
            <a:off x="2500346" y="4726906"/>
            <a:ext cx="2909392" cy="93751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dirty="0"/>
              <a:t>SCOAP</a:t>
            </a:r>
            <a:r>
              <a:rPr lang="en-CH" baseline="30000" dirty="0"/>
              <a:t>3</a:t>
            </a:r>
            <a:r>
              <a:rPr lang="en-CH" dirty="0"/>
              <a:t> score</a:t>
            </a:r>
          </a:p>
          <a:p>
            <a:pPr algn="ctr"/>
            <a:r>
              <a:rPr lang="en-CH" sz="1000" dirty="0"/>
              <a:t>Average of Publisher’s scores weighted by the Nr of articles per Journal in the last 12 months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09E6BBC-DF96-EF65-8B6C-3F7FBC65C6E1}"/>
              </a:ext>
            </a:extLst>
          </p:cNvPr>
          <p:cNvSpPr/>
          <p:nvPr/>
        </p:nvSpPr>
        <p:spPr>
          <a:xfrm>
            <a:off x="443130" y="2465263"/>
            <a:ext cx="2070988" cy="96373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dirty="0"/>
              <a:t>Journal score</a:t>
            </a:r>
          </a:p>
          <a:p>
            <a:pPr algn="ctr"/>
            <a:r>
              <a:rPr lang="en-GB" sz="1000" dirty="0"/>
              <a:t>P</a:t>
            </a:r>
            <a:r>
              <a:rPr lang="en-CH" sz="1000"/>
              <a:t>oints </a:t>
            </a:r>
            <a:r>
              <a:rPr lang="fr-CH" sz="1000" dirty="0" err="1"/>
              <a:t>attributed</a:t>
            </a:r>
            <a:r>
              <a:rPr lang="fr-CH" sz="1000" dirty="0"/>
              <a:t> for all OS </a:t>
            </a:r>
            <a:r>
              <a:rPr lang="fr-CH" sz="1000" dirty="0" err="1"/>
              <a:t>element</a:t>
            </a:r>
            <a:r>
              <a:rPr lang="fr-CH" sz="1000" dirty="0"/>
              <a:t> meeting the </a:t>
            </a:r>
            <a:r>
              <a:rPr lang="fr-CH" sz="1000" dirty="0" err="1"/>
              <a:t>contract’s</a:t>
            </a:r>
            <a:r>
              <a:rPr lang="fr-CH" sz="1000" dirty="0"/>
              <a:t> </a:t>
            </a:r>
            <a:r>
              <a:rPr lang="fr-CH" sz="1000" dirty="0" err="1"/>
              <a:t>requirements</a:t>
            </a:r>
            <a:endParaRPr lang="en-CH" sz="1000" dirty="0"/>
          </a:p>
        </p:txBody>
      </p:sp>
      <p:sp>
        <p:nvSpPr>
          <p:cNvPr id="11" name="Equals 10">
            <a:extLst>
              <a:ext uri="{FF2B5EF4-FFF2-40B4-BE49-F238E27FC236}">
                <a16:creationId xmlns:a16="http://schemas.microsoft.com/office/drawing/2014/main" id="{50CDAEE3-C1A6-70B7-03DF-BC39D36C9921}"/>
              </a:ext>
            </a:extLst>
          </p:cNvPr>
          <p:cNvSpPr/>
          <p:nvPr/>
        </p:nvSpPr>
        <p:spPr>
          <a:xfrm>
            <a:off x="8347431" y="4272475"/>
            <a:ext cx="680665" cy="576932"/>
          </a:xfrm>
          <a:prstGeom prst="mathEqual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tx1"/>
              </a:solidFill>
            </a:endParaRPr>
          </a:p>
        </p:txBody>
      </p:sp>
      <p:sp>
        <p:nvSpPr>
          <p:cNvPr id="12" name="Minus 11">
            <a:extLst>
              <a:ext uri="{FF2B5EF4-FFF2-40B4-BE49-F238E27FC236}">
                <a16:creationId xmlns:a16="http://schemas.microsoft.com/office/drawing/2014/main" id="{428C93D0-9148-C425-4009-BBC7093689C6}"/>
              </a:ext>
            </a:extLst>
          </p:cNvPr>
          <p:cNvSpPr/>
          <p:nvPr/>
        </p:nvSpPr>
        <p:spPr>
          <a:xfrm>
            <a:off x="2401445" y="4499012"/>
            <a:ext cx="3051977" cy="78832"/>
          </a:xfrm>
          <a:prstGeom prst="mathMinus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3" name="Plus 12">
            <a:extLst>
              <a:ext uri="{FF2B5EF4-FFF2-40B4-BE49-F238E27FC236}">
                <a16:creationId xmlns:a16="http://schemas.microsoft.com/office/drawing/2014/main" id="{777E0A3D-2468-DB73-C80C-9393EE596DFE}"/>
              </a:ext>
            </a:extLst>
          </p:cNvPr>
          <p:cNvSpPr/>
          <p:nvPr/>
        </p:nvSpPr>
        <p:spPr>
          <a:xfrm>
            <a:off x="5687604" y="4273977"/>
            <a:ext cx="543955" cy="494982"/>
          </a:xfrm>
          <a:prstGeom prst="mathPlus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" name="Bent Arrow 13">
            <a:extLst>
              <a:ext uri="{FF2B5EF4-FFF2-40B4-BE49-F238E27FC236}">
                <a16:creationId xmlns:a16="http://schemas.microsoft.com/office/drawing/2014/main" id="{D9BC8B02-3EBD-30CD-2AF2-508C398CF60D}"/>
              </a:ext>
            </a:extLst>
          </p:cNvPr>
          <p:cNvSpPr/>
          <p:nvPr/>
        </p:nvSpPr>
        <p:spPr>
          <a:xfrm rot="10800000" flipH="1">
            <a:off x="1478624" y="3488958"/>
            <a:ext cx="750811" cy="475048"/>
          </a:xfrm>
          <a:prstGeom prst="bentArrow">
            <a:avLst>
              <a:gd name="adj1" fmla="val 6936"/>
              <a:gd name="adj2" fmla="val 10980"/>
              <a:gd name="adj3" fmla="val 30488"/>
              <a:gd name="adj4" fmla="val 36433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036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D2091-BDEA-1A41-C8B5-1BBDBD52F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EF7928-B4E5-F68D-EF63-EE21540B7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870" y="136525"/>
            <a:ext cx="11236960" cy="939875"/>
          </a:xfrm>
        </p:spPr>
        <p:txBody>
          <a:bodyPr/>
          <a:lstStyle/>
          <a:p>
            <a:r>
              <a:rPr lang="en-CH" dirty="0">
                <a:solidFill>
                  <a:schemeClr val="tx2"/>
                </a:solidFill>
              </a:rPr>
              <a:t>Methodology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C9258F-5078-B896-7B6D-284C5D4A6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027" y="1220913"/>
            <a:ext cx="10706567" cy="470500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Sources:</a:t>
            </a:r>
          </a:p>
          <a:p>
            <a:pPr lvl="1">
              <a:lnSpc>
                <a:spcPct val="120000"/>
              </a:lnSpc>
            </a:pPr>
            <a:r>
              <a:rPr lang="en-US" sz="2000" dirty="0"/>
              <a:t>Analysis of metadata: </a:t>
            </a:r>
          </a:p>
          <a:p>
            <a:pPr lvl="2">
              <a:lnSpc>
                <a:spcPct val="120000"/>
              </a:lnSpc>
            </a:pPr>
            <a:r>
              <a:rPr lang="en-US" sz="1600" dirty="0"/>
              <a:t>From SCOAP3 Repository and </a:t>
            </a:r>
            <a:r>
              <a:rPr lang="en-US" sz="1600" dirty="0" err="1"/>
              <a:t>CrossRef</a:t>
            </a:r>
            <a:r>
              <a:rPr lang="en-US" sz="1600" dirty="0"/>
              <a:t> API (articles of the last 3 months of the previous year)</a:t>
            </a:r>
          </a:p>
          <a:p>
            <a:pPr lvl="2">
              <a:lnSpc>
                <a:spcPct val="120000"/>
              </a:lnSpc>
            </a:pPr>
            <a:r>
              <a:rPr lang="en-US" sz="1600" dirty="0"/>
              <a:t>2024 articles </a:t>
            </a:r>
          </a:p>
          <a:p>
            <a:pPr lvl="1">
              <a:lnSpc>
                <a:spcPct val="120000"/>
              </a:lnSpc>
            </a:pPr>
            <a:r>
              <a:rPr lang="en-US" sz="2000" dirty="0"/>
              <a:t>Information provided by the publishers from some elements 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Calculation for every element based on the contract description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Source data and calculation shared with publishers for validation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Final score calculation, after validation from all publishers 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cs typeface="Roboto" panose="02000000000000000000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C19D0C-EAA5-28A7-0B38-A55262CDB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69264-FAF1-5744-A923-6ED0B94B4C52}" type="slidenum">
              <a:rPr lang="en-CH" smtClean="0"/>
              <a:t>4</a:t>
            </a:fld>
            <a:endParaRPr lang="en-CH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ED6610-41C3-A499-68F8-EB91FE90C493}"/>
              </a:ext>
            </a:extLst>
          </p:cNvPr>
          <p:cNvSpPr txBox="1"/>
          <p:nvPr/>
        </p:nvSpPr>
        <p:spPr>
          <a:xfrm>
            <a:off x="4554594" y="6444476"/>
            <a:ext cx="20874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F5AEB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18.06.2025  Pia Kretschmar</a:t>
            </a:r>
          </a:p>
        </p:txBody>
      </p:sp>
    </p:spTree>
    <p:extLst>
      <p:ext uri="{BB962C8B-B14F-4D97-AF65-F5344CB8AC3E}">
        <p14:creationId xmlns:p14="http://schemas.microsoft.com/office/powerpoint/2010/main" val="2744576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C442C-239E-0307-2815-3B2573B89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>
                <a:solidFill>
                  <a:schemeClr val="tx2"/>
                </a:solidFill>
              </a:rPr>
              <a:t>Results - by OS Element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E0C3A69-9AAF-90AD-019E-12977FCE33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2971473"/>
              </p:ext>
            </p:extLst>
          </p:nvPr>
        </p:nvGraphicFramePr>
        <p:xfrm>
          <a:off x="546265" y="1268413"/>
          <a:ext cx="11209172" cy="48387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780738">
                  <a:extLst>
                    <a:ext uri="{9D8B030D-6E8A-4147-A177-3AD203B41FA5}">
                      <a16:colId xmlns:a16="http://schemas.microsoft.com/office/drawing/2014/main" val="1973691431"/>
                    </a:ext>
                  </a:extLst>
                </a:gridCol>
                <a:gridCol w="1292498">
                  <a:extLst>
                    <a:ext uri="{9D8B030D-6E8A-4147-A177-3AD203B41FA5}">
                      <a16:colId xmlns:a16="http://schemas.microsoft.com/office/drawing/2014/main" val="1048856560"/>
                    </a:ext>
                  </a:extLst>
                </a:gridCol>
                <a:gridCol w="1472541">
                  <a:extLst>
                    <a:ext uri="{9D8B030D-6E8A-4147-A177-3AD203B41FA5}">
                      <a16:colId xmlns:a16="http://schemas.microsoft.com/office/drawing/2014/main" val="4097189286"/>
                    </a:ext>
                  </a:extLst>
                </a:gridCol>
                <a:gridCol w="5663395">
                  <a:extLst>
                    <a:ext uri="{9D8B030D-6E8A-4147-A177-3AD203B41FA5}">
                      <a16:colId xmlns:a16="http://schemas.microsoft.com/office/drawing/2014/main" val="2950374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H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OS Element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Max. Points in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Average Points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Source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3668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H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ORCiD Integration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2.63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Presence of </a:t>
                      </a:r>
                      <a:r>
                        <a:rPr lang="en-GB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ORCiDs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provided in evaluated set of articles;  information about validation of </a:t>
                      </a:r>
                      <a:r>
                        <a:rPr lang="en-GB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ORCiD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provided by publishers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51666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H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ROR Integration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1.68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Presence of ROR provided in evaluated set of articles from </a:t>
                      </a:r>
                      <a:r>
                        <a:rPr lang="en-GB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Crossref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and the Repository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07130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H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Public Peer Review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Information provided by publishers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48870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H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Dataset Linking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1.97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H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Information provided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by publishers </a:t>
                      </a:r>
                      <a:r>
                        <a:rPr lang="en-GB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(further calculation on development of available dataset links will be done in 2026)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79211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H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Software Linking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1.97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H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Information provided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by publishers </a:t>
                      </a:r>
                      <a:r>
                        <a:rPr lang="en-GB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(further calculation on development of available software links will be done in 2026)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64057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H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Depositing of detailed Metadata to Crossref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2.17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List of mandatory and additional fields.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4067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H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Excellence in Accessibility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1.98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H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Information provided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by publishers  (i.e. VPAT certificate)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46298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H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Disclosure </a:t>
                      </a:r>
                      <a:r>
                        <a:rPr lang="en-GB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on SCOAP</a:t>
                      </a:r>
                      <a:r>
                        <a:rPr lang="en-GB" sz="1600" baseline="300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</a:t>
                      </a:r>
                      <a:r>
                        <a:rPr lang="en-GB" sz="1600" baseline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Community Values</a:t>
                      </a:r>
                      <a:endParaRPr lang="en-CH" sz="16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H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Information provided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by publishers: transparency is evaluated not the actual compliance with the values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13863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H" sz="1600" b="1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b="1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b="1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15.4</a:t>
                      </a:r>
                      <a:endParaRPr lang="en-CH" sz="1600" b="1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600" b="0" i="0" u="none" strike="noStrike" dirty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14989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3AA24B-3FF8-F5DC-0C42-546095F65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69264-FAF1-5744-A923-6ED0B94B4C52}" type="slidenum">
              <a:rPr lang="en-CH" smtClean="0"/>
              <a:t>5</a:t>
            </a:fld>
            <a:endParaRPr lang="en-CH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BD826D-D93A-A47E-B430-09DDAD0B9E5B}"/>
              </a:ext>
            </a:extLst>
          </p:cNvPr>
          <p:cNvSpPr txBox="1"/>
          <p:nvPr/>
        </p:nvSpPr>
        <p:spPr>
          <a:xfrm>
            <a:off x="4554594" y="6444476"/>
            <a:ext cx="2121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9F5AEB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18.06.2025  Pia Kretschmar</a:t>
            </a:r>
          </a:p>
        </p:txBody>
      </p:sp>
    </p:spTree>
    <p:extLst>
      <p:ext uri="{BB962C8B-B14F-4D97-AF65-F5344CB8AC3E}">
        <p14:creationId xmlns:p14="http://schemas.microsoft.com/office/powerpoint/2010/main" val="4004193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A6E71FF-7186-DCB0-8228-7EB612ED9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>
                <a:solidFill>
                  <a:schemeClr val="tx2"/>
                </a:solidFill>
              </a:rPr>
              <a:t>Results by publisher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B36B93A-2BE6-9BCC-771B-06B997959E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8197886"/>
              </p:ext>
            </p:extLst>
          </p:nvPr>
        </p:nvGraphicFramePr>
        <p:xfrm>
          <a:off x="518160" y="1505919"/>
          <a:ext cx="10419014" cy="4688840"/>
        </p:xfrm>
        <a:graphic>
          <a:graphicData uri="http://schemas.openxmlformats.org/drawingml/2006/table">
            <a:tbl>
              <a:tblPr firstRow="1">
                <a:tableStyleId>{1E171933-4619-4E11-9A3F-F7608DF75F80}</a:tableStyleId>
              </a:tblPr>
              <a:tblGrid>
                <a:gridCol w="2809478">
                  <a:extLst>
                    <a:ext uri="{9D8B030D-6E8A-4147-A177-3AD203B41FA5}">
                      <a16:colId xmlns:a16="http://schemas.microsoft.com/office/drawing/2014/main" val="3369238719"/>
                    </a:ext>
                  </a:extLst>
                </a:gridCol>
                <a:gridCol w="4676966">
                  <a:extLst>
                    <a:ext uri="{9D8B030D-6E8A-4147-A177-3AD203B41FA5}">
                      <a16:colId xmlns:a16="http://schemas.microsoft.com/office/drawing/2014/main" val="1613792016"/>
                    </a:ext>
                  </a:extLst>
                </a:gridCol>
                <a:gridCol w="2932570">
                  <a:extLst>
                    <a:ext uri="{9D8B030D-6E8A-4147-A177-3AD203B41FA5}">
                      <a16:colId xmlns:a16="http://schemas.microsoft.com/office/drawing/2014/main" val="679665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H" dirty="0"/>
                        <a:t>Publisher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dirty="0"/>
                        <a:t>Journal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dirty="0"/>
                        <a:t>Score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261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H" dirty="0"/>
                        <a:t>APS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dirty="0"/>
                        <a:t>Pysical Review C (PRC)</a:t>
                      </a:r>
                    </a:p>
                    <a:p>
                      <a:r>
                        <a:rPr lang="en-CH" dirty="0"/>
                        <a:t>Physical Review D (PRD)</a:t>
                      </a:r>
                    </a:p>
                    <a:p>
                      <a:r>
                        <a:rPr lang="en-CH" dirty="0"/>
                        <a:t>Physical Review Letters (PRL)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H" dirty="0"/>
                        <a:t>20.18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4458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H" dirty="0"/>
                        <a:t>Elsevier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dirty="0"/>
                        <a:t>Nuclear Physics B (NPB)</a:t>
                      </a:r>
                    </a:p>
                    <a:p>
                      <a:r>
                        <a:rPr lang="en-CH" dirty="0"/>
                        <a:t>Physics Letters B (PLB)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H" dirty="0"/>
                        <a:t>11.70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4877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H" dirty="0"/>
                        <a:t>IOP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dirty="0"/>
                        <a:t>Chinese Physics C (CPC)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H" dirty="0"/>
                        <a:t>8.00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6499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H" dirty="0"/>
                        <a:t>Jagiellonian University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dirty="0"/>
                        <a:t>Acta Physica Polonica B (APPB)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H" dirty="0"/>
                        <a:t>3.00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8319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H" dirty="0"/>
                        <a:t>Oxford University Press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dirty="0"/>
                        <a:t>Progress of Theoretical and Experimental Physics (PTEP)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H" dirty="0"/>
                        <a:t>5.00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0607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H" dirty="0"/>
                        <a:t>Springer Nature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dirty="0"/>
                        <a:t>The European Physical Journal C (EPJC)</a:t>
                      </a:r>
                    </a:p>
                    <a:p>
                      <a:r>
                        <a:rPr lang="en-CH" dirty="0"/>
                        <a:t>The Journal of High Energy Physics (JHEP)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H" dirty="0"/>
                        <a:t>13.33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370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H" dirty="0"/>
                        <a:t>Wiley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dirty="0"/>
                        <a:t>Advances in High Energy Physics (AHEP)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H" dirty="0"/>
                        <a:t>7.00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0174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H" dirty="0">
                          <a:solidFill>
                            <a:schemeClr val="bg1"/>
                          </a:solidFill>
                        </a:rPr>
                        <a:t>SCOAP</a:t>
                      </a:r>
                      <a:r>
                        <a:rPr lang="en-CH" baseline="30000" dirty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en-CH" baseline="0" dirty="0">
                          <a:solidFill>
                            <a:schemeClr val="bg1"/>
                          </a:solidFill>
                        </a:rPr>
                        <a:t> average</a:t>
                      </a:r>
                      <a:endParaRPr lang="en-CH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H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H" dirty="0">
                          <a:solidFill>
                            <a:schemeClr val="bg1"/>
                          </a:solidFill>
                        </a:rPr>
                        <a:t>15.41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346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D3B1F-A55C-E90D-F8EA-13A6B0F77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69264-FAF1-5744-A923-6ED0B94B4C52}" type="slidenum">
              <a:rPr lang="en-CH" smtClean="0"/>
              <a:t>6</a:t>
            </a:fld>
            <a:endParaRPr lang="en-CH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4495BD-2E9A-0325-5DE5-F3859246B202}"/>
              </a:ext>
            </a:extLst>
          </p:cNvPr>
          <p:cNvSpPr txBox="1"/>
          <p:nvPr/>
        </p:nvSpPr>
        <p:spPr>
          <a:xfrm>
            <a:off x="518160" y="1076400"/>
            <a:ext cx="8183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</a:t>
            </a:r>
            <a:r>
              <a:rPr lang="en-CH" dirty="0"/>
              <a:t>an also be found at </a:t>
            </a:r>
            <a:r>
              <a:rPr lang="en-GB" dirty="0">
                <a:hlinkClick r:id="rId3"/>
              </a:rPr>
              <a:t>https://scoap3.org/journals-2025-2027/open-science-elements/</a:t>
            </a:r>
            <a:endParaRPr lang="en-CH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76C187-A71B-12DF-D72B-DE60AE4DAE07}"/>
              </a:ext>
            </a:extLst>
          </p:cNvPr>
          <p:cNvSpPr txBox="1"/>
          <p:nvPr/>
        </p:nvSpPr>
        <p:spPr>
          <a:xfrm>
            <a:off x="4554594" y="6444476"/>
            <a:ext cx="20874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F5AEB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18.06.2025  Pia Kretschmar</a:t>
            </a:r>
          </a:p>
        </p:txBody>
      </p:sp>
    </p:spTree>
    <p:extLst>
      <p:ext uri="{BB962C8B-B14F-4D97-AF65-F5344CB8AC3E}">
        <p14:creationId xmlns:p14="http://schemas.microsoft.com/office/powerpoint/2010/main" val="3141113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7C002-1D57-A6E4-0B18-F736B4249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591726-531B-BD6F-8308-0619A0EB3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130" y="136525"/>
            <a:ext cx="11236960" cy="939875"/>
          </a:xfrm>
        </p:spPr>
        <p:txBody>
          <a:bodyPr/>
          <a:lstStyle/>
          <a:p>
            <a:r>
              <a:rPr lang="en-CH" dirty="0">
                <a:solidFill>
                  <a:schemeClr val="tx2"/>
                </a:solidFill>
              </a:rPr>
              <a:t>Takeaways &amp; Future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0AB16E-EADC-CBAD-8BCB-A14385369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026" y="1220912"/>
            <a:ext cx="11576859" cy="484682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Good performance for (almost) every publisher: 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Accessibility level AA of WACG standard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Transparency via the community values 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Areas of improvement: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Persistent identifiers (ROR and ORCID)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Metadata submitted to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CrossRef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Links to datasets and software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More innovative OS practices (i.e. Open Peer-review)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Ongoing dialogue with publishers important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Next evaluation: January 2026</a:t>
            </a:r>
          </a:p>
          <a:p>
            <a:pPr lvl="1">
              <a:lnSpc>
                <a:spcPct val="120000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Will include calculation on dataset and software linking (compared to 2025)</a:t>
            </a:r>
          </a:p>
          <a:p>
            <a:pPr>
              <a:lnSpc>
                <a:spcPct val="120000"/>
              </a:lnSpc>
            </a:pPr>
            <a:r>
              <a:rPr lang="en-US" sz="2400" b="1" dirty="0"/>
              <a:t>Overall objective: 	Create incentives to develop Open Science practices across </a:t>
            </a:r>
            <a:br>
              <a:rPr lang="en-US" sz="2400" b="1" dirty="0"/>
            </a:br>
            <a:r>
              <a:rPr lang="en-US" sz="2400" b="1" dirty="0"/>
              <a:t>			the portfolio</a:t>
            </a:r>
            <a:endParaRPr lang="en-US" b="1" dirty="0"/>
          </a:p>
          <a:p>
            <a:pPr marL="0" indent="0">
              <a:lnSpc>
                <a:spcPct val="120000"/>
              </a:lnSpc>
              <a:buNone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8A3A5A-980D-BD58-CBC4-EE6BEAAB8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69264-FAF1-5744-A923-6ED0B94B4C52}" type="slidenum">
              <a:rPr lang="en-CH" smtClean="0"/>
              <a:t>7</a:t>
            </a:fld>
            <a:endParaRPr lang="en-CH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99C7BF-DE75-CB12-91E7-F741EC8ADA2D}"/>
              </a:ext>
            </a:extLst>
          </p:cNvPr>
          <p:cNvSpPr txBox="1"/>
          <p:nvPr/>
        </p:nvSpPr>
        <p:spPr>
          <a:xfrm>
            <a:off x="4554594" y="6400412"/>
            <a:ext cx="20874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F5AEB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18.06.2025  Pia Kretschmar</a:t>
            </a:r>
          </a:p>
        </p:txBody>
      </p:sp>
    </p:spTree>
    <p:extLst>
      <p:ext uri="{BB962C8B-B14F-4D97-AF65-F5344CB8AC3E}">
        <p14:creationId xmlns:p14="http://schemas.microsoft.com/office/powerpoint/2010/main" val="3899624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77364" y="2145832"/>
            <a:ext cx="86491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THANK YOU</a:t>
            </a:r>
          </a:p>
          <a:p>
            <a:pPr algn="ctr"/>
            <a:endParaRPr lang="en-US" sz="3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US" sz="3600" dirty="0">
                <a:latin typeface="Roboto" panose="02000000000000000000" pitchFamily="2" charset="0"/>
                <a:ea typeface="Roboto" panose="02000000000000000000" pitchFamily="2" charset="0"/>
                <a:cs typeface="Lato" panose="020F0502020204030203" pitchFamily="34" charset="0"/>
              </a:rPr>
              <a:t>Any Questions or Comments?</a:t>
            </a:r>
          </a:p>
          <a:p>
            <a:pPr algn="ctr"/>
            <a:r>
              <a:rPr lang="en-US" sz="3600" dirty="0">
                <a:latin typeface="Roboto" panose="02000000000000000000" pitchFamily="2" charset="0"/>
                <a:ea typeface="Roboto" panose="02000000000000000000" pitchFamily="2" charset="0"/>
                <a:cs typeface="Lato" panose="020F0502020204030203" pitchFamily="34" charset="0"/>
                <a:hlinkClick r:id="rId3"/>
              </a:rPr>
              <a:t>scoap3@cern.ch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Lato" panose="020F0502020204030203" pitchFamily="34" charset="0"/>
            </a:endParaRPr>
          </a:p>
          <a:p>
            <a:pPr algn="ctr"/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Lato" panose="020F0502020204030203" pitchFamily="34" charset="0"/>
            </a:endParaRPr>
          </a:p>
          <a:p>
            <a:pPr algn="ctr"/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Lato" panose="020F0502020204030203" pitchFamily="34" charset="0"/>
            </a:endParaRPr>
          </a:p>
          <a:p>
            <a:pPr algn="ctr"/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322401-37F6-7B42-8DAE-80399C0DD412}"/>
              </a:ext>
            </a:extLst>
          </p:cNvPr>
          <p:cNvSpPr/>
          <p:nvPr/>
        </p:nvSpPr>
        <p:spPr>
          <a:xfrm>
            <a:off x="1524000" y="9142"/>
            <a:ext cx="93994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latin typeface="Avenir Light" panose="020B0402020203020204" pitchFamily="34" charset="77"/>
              </a:rPr>
              <a:t>														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CDA5C3-E24A-DB4C-BA61-72743F22A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65357" y="6492876"/>
            <a:ext cx="2358390" cy="365125"/>
          </a:xfrm>
        </p:spPr>
        <p:txBody>
          <a:bodyPr/>
          <a:lstStyle/>
          <a:p>
            <a:fld id="{91F0808B-F2CB-4157-B39F-94C9B507DBBC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6119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COAP3">
      <a:dk1>
        <a:srgbClr val="000000"/>
      </a:dk1>
      <a:lt1>
        <a:srgbClr val="FFFFFF"/>
      </a:lt1>
      <a:dk2>
        <a:srgbClr val="48259D"/>
      </a:dk2>
      <a:lt2>
        <a:srgbClr val="EEECE1"/>
      </a:lt2>
      <a:accent1>
        <a:srgbClr val="9F5AEB"/>
      </a:accent1>
      <a:accent2>
        <a:srgbClr val="3986ED"/>
      </a:accent2>
      <a:accent3>
        <a:srgbClr val="14BFB4"/>
      </a:accent3>
      <a:accent4>
        <a:srgbClr val="3C1E87"/>
      </a:accent4>
      <a:accent5>
        <a:srgbClr val="275BA2"/>
      </a:accent5>
      <a:accent6>
        <a:srgbClr val="138179"/>
      </a:accent6>
      <a:hlink>
        <a:srgbClr val="9F5AEB"/>
      </a:hlink>
      <a:folHlink>
        <a:srgbClr val="9F5AE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8" id="{C244DD61-92C2-3D4B-AECD-88A5B0BC2CC3}" vid="{94EFCC46-37BB-1447-9DA0-14346029B2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2496</TotalTime>
  <Words>628</Words>
  <Application>Microsoft Macintosh PowerPoint</Application>
  <PresentationFormat>Widescreen</PresentationFormat>
  <Paragraphs>142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Avenir Light</vt:lpstr>
      <vt:lpstr>Calibri</vt:lpstr>
      <vt:lpstr>Lato</vt:lpstr>
      <vt:lpstr>Roboto</vt:lpstr>
      <vt:lpstr>System Font Regular</vt:lpstr>
      <vt:lpstr>Wingdings</vt:lpstr>
      <vt:lpstr>Office Theme</vt:lpstr>
      <vt:lpstr>PowerPoint Presentation</vt:lpstr>
      <vt:lpstr>Outline</vt:lpstr>
      <vt:lpstr>Process and Calculation</vt:lpstr>
      <vt:lpstr>Methodology</vt:lpstr>
      <vt:lpstr>Results - by OS Element</vt:lpstr>
      <vt:lpstr>Results by publisher</vt:lpstr>
      <vt:lpstr>Takeaways &amp; Future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Kohls</dc:creator>
  <cp:lastModifiedBy>Pia Kretschmar</cp:lastModifiedBy>
  <cp:revision>63</cp:revision>
  <dcterms:created xsi:type="dcterms:W3CDTF">2021-12-07T16:33:55Z</dcterms:created>
  <dcterms:modified xsi:type="dcterms:W3CDTF">2025-06-25T11:39:16Z</dcterms:modified>
</cp:coreProperties>
</file>