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Inter SemiBold"/>
      <p:regular r:id="rId18"/>
      <p:bold r:id="rId19"/>
      <p:italic r:id="rId20"/>
      <p:boldItalic r:id="rId21"/>
    </p:embeddedFont>
    <p:embeddedFont>
      <p:font typeface="Inter"/>
      <p:regular r:id="rId22"/>
      <p:bold r:id="rId23"/>
      <p:italic r:id="rId24"/>
      <p:boldItalic r:id="rId25"/>
    </p:embeddedFont>
    <p:embeddedFont>
      <p:font typeface="Inter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InterSemiBold-italic.fntdata"/><Relationship Id="rId22" Type="http://schemas.openxmlformats.org/officeDocument/2006/relationships/font" Target="fonts/Inter-regular.fntdata"/><Relationship Id="rId21" Type="http://schemas.openxmlformats.org/officeDocument/2006/relationships/font" Target="fonts/InterSemiBold-boldItalic.fntdata"/><Relationship Id="rId24" Type="http://schemas.openxmlformats.org/officeDocument/2006/relationships/font" Target="fonts/Inter-italic.fntdata"/><Relationship Id="rId23" Type="http://schemas.openxmlformats.org/officeDocument/2006/relationships/font" Target="fonts/Inter-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InterMedium-regular.fntdata"/><Relationship Id="rId25" Type="http://schemas.openxmlformats.org/officeDocument/2006/relationships/font" Target="fonts/Inter-boldItalic.fntdata"/><Relationship Id="rId28" Type="http://schemas.openxmlformats.org/officeDocument/2006/relationships/font" Target="fonts/InterMedium-italic.fntdata"/><Relationship Id="rId27" Type="http://schemas.openxmlformats.org/officeDocument/2006/relationships/font" Target="fonts/Inter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nterMedium-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InterSemiBold-bold.fntdata"/><Relationship Id="rId18" Type="http://schemas.openxmlformats.org/officeDocument/2006/relationships/font" Target="fonts/Inter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8ccef70d8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58ccef70d8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Crossref metadata, created and stewarded by our members, is openly available and both human and machine interfaces facilitate access to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network of services across the research ecosystem makes use of that open metadata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58ccef70d8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58ccef70d8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search interface on our site allows to search for works and grants using bibliographic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also have an option for everyone to preview how much of the key metadata elements our members register in the Participation Report.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 API is an </a:t>
            </a:r>
            <a:r>
              <a:rPr lang="en-GB"/>
              <a:t>Application Programming Interface.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Crossref</a:t>
            </a:r>
            <a:r>
              <a:rPr lang="en-GB"/>
              <a:t> API, a software intermediary that allows two applications to talk to each other, is integrated by many services - as mentioned on the previous slide. Some of these users require the use of our database at such a scale that they pay for a premium service access, Metadata Plus. This service also offers monthly snapshots of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While the API is designed primarily for machine use – more and more often people use it to query our database for research purposes too. </a:t>
            </a:r>
            <a:endParaRPr/>
          </a:p>
          <a:p>
            <a:pPr indent="0" lvl="0" marL="0" rtl="0" algn="l">
              <a:spcBef>
                <a:spcPts val="0"/>
              </a:spcBef>
              <a:spcAft>
                <a:spcPts val="0"/>
              </a:spcAft>
              <a:buNone/>
            </a:pPr>
            <a:r>
              <a:rPr lang="en-GB"/>
              <a:t>To facilitate learning about our REST API, we created an API Learning Hub.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time – Luis can give a demo]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58ccef70d8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58ccef70d8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5105e8589e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5105e8589e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58ccef70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58ccef70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t>We’re a not-for-profit membership organisation that exists to make scholarly communications better.</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517d88b2d9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517d88b2d9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58dfd2d40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58dfd2d40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6922f4cb9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6922f4cb9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58ccef70d8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58ccef70d8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Our members are owners and stewards of their records.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Affiliations, funding and provenance metadata, as well as post-publications updates (such as corrections and retractions) are key markers of trust in the metadata.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ROR IDs are persistent identifiers for research institutions, that enable unambiguous identification of research performing organisations and more recently - also funders (ROR stands for Research Organization Registry)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ORCID is a free, unique, persistent identifier (PID) for individuals to use as they engage in research, scholarship, and innovation activities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References are a cornerstone of discoverability</a:t>
            </a:r>
            <a:r>
              <a:rPr lang="en-GB"/>
              <a:t>. </a:t>
            </a:r>
            <a:r>
              <a:rPr lang="en-GB">
                <a:solidFill>
                  <a:schemeClr val="dk1"/>
                </a:solidFill>
              </a:rPr>
              <a:t>We strongly encourage our membres to include references in the metadata and since June 2022 reference metadata has become open and accessible freely in our API.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6922f4cb9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6922f4cb9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6922f4cb9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6922f4cb9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There’s a point in every meeting where someone says that “this is all about finding the balance”</a:t>
            </a:r>
            <a:endParaRPr>
              <a:solidFill>
                <a:schemeClr val="dk1"/>
              </a:solidFill>
            </a:endParaRPr>
          </a:p>
          <a:p>
            <a:pPr indent="0" lvl="0" marL="0" rtl="0" algn="l">
              <a:spcBef>
                <a:spcPts val="0"/>
              </a:spcBef>
              <a:spcAft>
                <a:spcPts val="0"/>
              </a:spcAft>
              <a:buNone/>
            </a:pPr>
            <a:r>
              <a:rPr lang="en-GB">
                <a:solidFill>
                  <a:schemeClr val="dk1"/>
                </a:solidFill>
              </a:rPr>
              <a:t>Here I’m going to make this point on slide 7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To build a robust, broad network of connections in the Research Nexus - the first step is to encourage many diverse organisations that participate in research communications to join and register their content. </a:t>
            </a:r>
            <a:endParaRPr>
              <a:solidFill>
                <a:schemeClr val="dk1"/>
              </a:solidFill>
            </a:endParaRPr>
          </a:p>
          <a:p>
            <a:pPr indent="0" lvl="0" marL="0" rtl="0" algn="l">
              <a:spcBef>
                <a:spcPts val="0"/>
              </a:spcBef>
              <a:spcAft>
                <a:spcPts val="0"/>
              </a:spcAft>
              <a:buNone/>
            </a:pPr>
            <a:r>
              <a:rPr lang="en-GB">
                <a:solidFill>
                  <a:schemeClr val="dk1"/>
                </a:solidFill>
              </a:rPr>
              <a:t>We keep our barriers to entry low – required metadata is very basic, however reference linking is one of the member obligations.</a:t>
            </a:r>
            <a:endParaRPr>
              <a:solidFill>
                <a:schemeClr val="dk1"/>
              </a:solidFill>
            </a:endParaRPr>
          </a:p>
          <a:p>
            <a:pPr indent="0" lvl="0" marL="0" rtl="0" algn="l">
              <a:spcBef>
                <a:spcPts val="0"/>
              </a:spcBef>
              <a:spcAft>
                <a:spcPts val="0"/>
              </a:spcAft>
              <a:buNone/>
            </a:pPr>
            <a:r>
              <a:rPr lang="en-GB">
                <a:solidFill>
                  <a:schemeClr val="dk1"/>
                </a:solidFill>
              </a:rPr>
              <a:t>It may not be perfect but it’s included.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This allows us to include more scholarly outputs in the overall record, while keeping the opportunity to help improve metadata and connections overtime.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We encourage, up-skill, provide support, and collaborate on initiatives that further encourage rich metadata.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We’re delighted with the approach taken by the SCOAP3 project, which creates a clear business case for publishers to take good care of the completeness and quality of their metadata.</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6922f4cb9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6922f4cb9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The report is a self-reporting tool our members can use to see the coverage of metadata for their records and identify gaps that can be acted upon. They can also see how others (their partners or competitors) are doing.</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11 elements: References, Abstracts, ORCID IDs, </a:t>
            </a:r>
            <a:r>
              <a:rPr lang="en-GB"/>
              <a:t>Affiliates</a:t>
            </a:r>
            <a:r>
              <a:rPr lang="en-GB"/>
              <a:t>, ROR IDs, Funders Registry IDs, Funding award numbers, Crossmark, Text mining URLs, Licence URLs, and </a:t>
            </a:r>
            <a:r>
              <a:rPr lang="en-GB"/>
              <a:t>finally</a:t>
            </a:r>
            <a:r>
              <a:rPr lang="en-GB"/>
              <a:t> the SimilarityCheck URLs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2024 we </a:t>
            </a:r>
            <a:r>
              <a:rPr lang="en-GB"/>
              <a:t>launched a series of on-line drop-ins where we explain to members the importance of each of these elements how their participation.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On the basis coverage of these elements, earlier this year we awarded the first Crossref Metadata Awards for organisations who excel in metadata, and those that made the biggest improvements. Perhaps in the next edition SCOAP3 publishers will also be recognised in this way?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few years ago now, Crossref collaborated with advocates of open, high quality metadata to create resources for stakeholders across the industry as part of the Metadata 20/20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More recently, we collaborated with OASPA, DOAJ and COPE, to create resources for new publishers, to help everyone understand the best practices and standards of the industry: The PLACE.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July, updated membership terms will come into effect - the changes seek to offer clarity around expected practices for out members.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7.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17.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05F83"/>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pic>
        <p:nvPicPr>
          <p:cNvPr id="11" name="Google Shape;11;p2" title="Subtitle-title-page.png"/>
          <p:cNvPicPr preferRelativeResize="0"/>
          <p:nvPr/>
        </p:nvPicPr>
        <p:blipFill rotWithShape="1">
          <a:blip r:embed="rId2">
            <a:alphaModFix/>
          </a:blip>
          <a:srcRect b="2219" l="0" r="55434" t="0"/>
          <a:stretch/>
        </p:blipFill>
        <p:spPr>
          <a:xfrm>
            <a:off x="0" y="113925"/>
            <a:ext cx="4075126" cy="5029574"/>
          </a:xfrm>
          <a:prstGeom prst="rect">
            <a:avLst/>
          </a:prstGeom>
          <a:noFill/>
          <a:ln>
            <a:noFill/>
          </a:ln>
        </p:spPr>
      </p:pic>
      <p:sp>
        <p:nvSpPr>
          <p:cNvPr id="12" name="Google Shape;12;p2"/>
          <p:cNvSpPr txBox="1"/>
          <p:nvPr>
            <p:ph type="ctrTitle"/>
          </p:nvPr>
        </p:nvSpPr>
        <p:spPr>
          <a:xfrm>
            <a:off x="4226375" y="1665875"/>
            <a:ext cx="4605900" cy="1565100"/>
          </a:xfrm>
          <a:prstGeom prst="rect">
            <a:avLst/>
          </a:prstGeom>
        </p:spPr>
        <p:txBody>
          <a:bodyPr anchorCtr="0" anchor="ctr" bIns="91425" lIns="91425" spcFirstLastPara="1" rIns="91425" wrap="square" tIns="91425">
            <a:normAutofit/>
          </a:bodyPr>
          <a:lstStyle>
            <a:lvl1pPr lvl="0" rtl="0" algn="l">
              <a:spcBef>
                <a:spcPts val="0"/>
              </a:spcBef>
              <a:spcAft>
                <a:spcPts val="0"/>
              </a:spcAft>
              <a:buNone/>
              <a:defRPr b="1" sz="4400">
                <a:solidFill>
                  <a:schemeClr val="lt1"/>
                </a:solidFill>
              </a:defRPr>
            </a:lvl1pPr>
            <a:lvl2pPr lvl="1" rtl="0" algn="l">
              <a:spcBef>
                <a:spcPts val="0"/>
              </a:spcBef>
              <a:spcAft>
                <a:spcPts val="0"/>
              </a:spcAft>
              <a:buNone/>
              <a:defRPr b="1" sz="4800">
                <a:solidFill>
                  <a:schemeClr val="lt1"/>
                </a:solidFill>
              </a:defRPr>
            </a:lvl2pPr>
            <a:lvl3pPr lvl="2" rtl="0" algn="l">
              <a:spcBef>
                <a:spcPts val="0"/>
              </a:spcBef>
              <a:spcAft>
                <a:spcPts val="0"/>
              </a:spcAft>
              <a:buNone/>
              <a:defRPr b="1" sz="4800">
                <a:solidFill>
                  <a:schemeClr val="lt1"/>
                </a:solidFill>
              </a:defRPr>
            </a:lvl3pPr>
            <a:lvl4pPr lvl="3" rtl="0" algn="l">
              <a:spcBef>
                <a:spcPts val="0"/>
              </a:spcBef>
              <a:spcAft>
                <a:spcPts val="0"/>
              </a:spcAft>
              <a:buNone/>
              <a:defRPr b="1" sz="4800">
                <a:solidFill>
                  <a:schemeClr val="lt1"/>
                </a:solidFill>
              </a:defRPr>
            </a:lvl4pPr>
            <a:lvl5pPr lvl="4" rtl="0" algn="l">
              <a:spcBef>
                <a:spcPts val="0"/>
              </a:spcBef>
              <a:spcAft>
                <a:spcPts val="0"/>
              </a:spcAft>
              <a:buNone/>
              <a:defRPr b="1" sz="4800">
                <a:solidFill>
                  <a:schemeClr val="lt1"/>
                </a:solidFill>
              </a:defRPr>
            </a:lvl5pPr>
            <a:lvl6pPr lvl="5" rtl="0" algn="l">
              <a:spcBef>
                <a:spcPts val="0"/>
              </a:spcBef>
              <a:spcAft>
                <a:spcPts val="0"/>
              </a:spcAft>
              <a:buNone/>
              <a:defRPr b="1" sz="4800">
                <a:solidFill>
                  <a:schemeClr val="lt1"/>
                </a:solidFill>
              </a:defRPr>
            </a:lvl6pPr>
            <a:lvl7pPr lvl="6" rtl="0" algn="l">
              <a:spcBef>
                <a:spcPts val="0"/>
              </a:spcBef>
              <a:spcAft>
                <a:spcPts val="0"/>
              </a:spcAft>
              <a:buNone/>
              <a:defRPr b="1" sz="4800">
                <a:solidFill>
                  <a:schemeClr val="lt1"/>
                </a:solidFill>
              </a:defRPr>
            </a:lvl7pPr>
            <a:lvl8pPr lvl="7" rtl="0" algn="l">
              <a:spcBef>
                <a:spcPts val="0"/>
              </a:spcBef>
              <a:spcAft>
                <a:spcPts val="0"/>
              </a:spcAft>
              <a:buNone/>
              <a:defRPr b="1" sz="4800">
                <a:solidFill>
                  <a:schemeClr val="lt1"/>
                </a:solidFill>
              </a:defRPr>
            </a:lvl8pPr>
            <a:lvl9pPr lvl="8" algn="l">
              <a:spcBef>
                <a:spcPts val="0"/>
              </a:spcBef>
              <a:spcAft>
                <a:spcPts val="0"/>
              </a:spcAft>
              <a:buNone/>
              <a:defRPr b="1" sz="4800">
                <a:solidFill>
                  <a:schemeClr val="lt1"/>
                </a:solidFill>
              </a:defRPr>
            </a:lvl9pPr>
          </a:lstStyle>
          <a:p/>
        </p:txBody>
      </p:sp>
      <p:sp>
        <p:nvSpPr>
          <p:cNvPr id="13" name="Google Shape;13;p2"/>
          <p:cNvSpPr txBox="1"/>
          <p:nvPr>
            <p:ph idx="1" type="subTitle"/>
          </p:nvPr>
        </p:nvSpPr>
        <p:spPr>
          <a:xfrm>
            <a:off x="4226375" y="3346700"/>
            <a:ext cx="4605900" cy="792600"/>
          </a:xfrm>
          <a:prstGeom prst="rect">
            <a:avLst/>
          </a:prstGeom>
        </p:spPr>
        <p:txBody>
          <a:bodyPr anchorCtr="0" anchor="t" bIns="91425" lIns="91425" spcFirstLastPara="1" rIns="91425" wrap="square" tIns="91425">
            <a:normAutofit/>
          </a:bodyPr>
          <a:lstStyle>
            <a:lvl1pPr lvl="0" rtl="0" algn="l">
              <a:spcBef>
                <a:spcPts val="0"/>
              </a:spcBef>
              <a:spcAft>
                <a:spcPts val="0"/>
              </a:spcAft>
              <a:buSzPts val="1800"/>
              <a:buNone/>
              <a:defRPr sz="2000">
                <a:solidFill>
                  <a:srgbClr val="CFCBBC"/>
                </a:solidFill>
                <a:latin typeface="Inter Medium"/>
                <a:ea typeface="Inter Medium"/>
                <a:cs typeface="Inter Medium"/>
                <a:sym typeface="Inter Medium"/>
              </a:defRPr>
            </a:lvl1pPr>
            <a:lvl2pPr lvl="1" rtl="0" algn="l">
              <a:spcBef>
                <a:spcPts val="0"/>
              </a:spcBef>
              <a:spcAft>
                <a:spcPts val="0"/>
              </a:spcAft>
              <a:buSzPts val="1400"/>
              <a:buNone/>
              <a:defRPr sz="2000">
                <a:solidFill>
                  <a:srgbClr val="CFCBBC"/>
                </a:solidFill>
                <a:latin typeface="Inter Medium"/>
                <a:ea typeface="Inter Medium"/>
                <a:cs typeface="Inter Medium"/>
                <a:sym typeface="Inter Medium"/>
              </a:defRPr>
            </a:lvl2pPr>
            <a:lvl3pPr lvl="2" rtl="0" algn="l">
              <a:spcBef>
                <a:spcPts val="0"/>
              </a:spcBef>
              <a:spcAft>
                <a:spcPts val="0"/>
              </a:spcAft>
              <a:buSzPts val="1400"/>
              <a:buNone/>
              <a:defRPr sz="2000">
                <a:solidFill>
                  <a:srgbClr val="CFCBBC"/>
                </a:solidFill>
                <a:latin typeface="Inter Medium"/>
                <a:ea typeface="Inter Medium"/>
                <a:cs typeface="Inter Medium"/>
                <a:sym typeface="Inter Medium"/>
              </a:defRPr>
            </a:lvl3pPr>
            <a:lvl4pPr lvl="3" rtl="0" algn="l">
              <a:spcBef>
                <a:spcPts val="0"/>
              </a:spcBef>
              <a:spcAft>
                <a:spcPts val="0"/>
              </a:spcAft>
              <a:buSzPts val="1400"/>
              <a:buNone/>
              <a:defRPr sz="2000">
                <a:solidFill>
                  <a:srgbClr val="CFCBBC"/>
                </a:solidFill>
                <a:latin typeface="Inter Medium"/>
                <a:ea typeface="Inter Medium"/>
                <a:cs typeface="Inter Medium"/>
                <a:sym typeface="Inter Medium"/>
              </a:defRPr>
            </a:lvl4pPr>
            <a:lvl5pPr lvl="4" rtl="0" algn="l">
              <a:spcBef>
                <a:spcPts val="0"/>
              </a:spcBef>
              <a:spcAft>
                <a:spcPts val="0"/>
              </a:spcAft>
              <a:buSzPts val="1400"/>
              <a:buNone/>
              <a:defRPr sz="2000">
                <a:solidFill>
                  <a:srgbClr val="CFCBBC"/>
                </a:solidFill>
                <a:latin typeface="Inter Medium"/>
                <a:ea typeface="Inter Medium"/>
                <a:cs typeface="Inter Medium"/>
                <a:sym typeface="Inter Medium"/>
              </a:defRPr>
            </a:lvl5pPr>
            <a:lvl6pPr lvl="5" rtl="0" algn="l">
              <a:spcBef>
                <a:spcPts val="0"/>
              </a:spcBef>
              <a:spcAft>
                <a:spcPts val="0"/>
              </a:spcAft>
              <a:buSzPts val="1400"/>
              <a:buNone/>
              <a:defRPr sz="2000">
                <a:solidFill>
                  <a:srgbClr val="CFCBBC"/>
                </a:solidFill>
                <a:latin typeface="Inter Medium"/>
                <a:ea typeface="Inter Medium"/>
                <a:cs typeface="Inter Medium"/>
                <a:sym typeface="Inter Medium"/>
              </a:defRPr>
            </a:lvl6pPr>
            <a:lvl7pPr lvl="6" rtl="0" algn="l">
              <a:spcBef>
                <a:spcPts val="0"/>
              </a:spcBef>
              <a:spcAft>
                <a:spcPts val="0"/>
              </a:spcAft>
              <a:buSzPts val="1400"/>
              <a:buNone/>
              <a:defRPr sz="2000">
                <a:solidFill>
                  <a:srgbClr val="CFCBBC"/>
                </a:solidFill>
                <a:latin typeface="Inter Medium"/>
                <a:ea typeface="Inter Medium"/>
                <a:cs typeface="Inter Medium"/>
                <a:sym typeface="Inter Medium"/>
              </a:defRPr>
            </a:lvl7pPr>
            <a:lvl8pPr lvl="7" rtl="0" algn="l">
              <a:spcBef>
                <a:spcPts val="0"/>
              </a:spcBef>
              <a:spcAft>
                <a:spcPts val="0"/>
              </a:spcAft>
              <a:buSzPts val="1400"/>
              <a:buNone/>
              <a:defRPr sz="2000">
                <a:solidFill>
                  <a:srgbClr val="CFCBBC"/>
                </a:solidFill>
                <a:latin typeface="Inter Medium"/>
                <a:ea typeface="Inter Medium"/>
                <a:cs typeface="Inter Medium"/>
                <a:sym typeface="Inter Medium"/>
              </a:defRPr>
            </a:lvl8pPr>
            <a:lvl9pPr lvl="8" algn="l">
              <a:spcBef>
                <a:spcPts val="0"/>
              </a:spcBef>
              <a:spcAft>
                <a:spcPts val="0"/>
              </a:spcAft>
              <a:buSzPts val="1400"/>
              <a:buNone/>
              <a:defRPr sz="2000">
                <a:solidFill>
                  <a:srgbClr val="CFCBBC"/>
                </a:solidFill>
                <a:latin typeface="Inter Medium"/>
                <a:ea typeface="Inter Medium"/>
                <a:cs typeface="Inter Medium"/>
                <a:sym typeface="Inter Medium"/>
              </a:defRPr>
            </a:lvl9pPr>
          </a:lstStyle>
          <a:p/>
        </p:txBody>
      </p:sp>
      <p:pic>
        <p:nvPicPr>
          <p:cNvPr id="14" name="Google Shape;14;p2" title="Crossref_25years_no-bg_logo-rev.png"/>
          <p:cNvPicPr preferRelativeResize="0"/>
          <p:nvPr/>
        </p:nvPicPr>
        <p:blipFill>
          <a:blip r:embed="rId3">
            <a:alphaModFix/>
          </a:blip>
          <a:stretch>
            <a:fillRect/>
          </a:stretch>
        </p:blipFill>
        <p:spPr>
          <a:xfrm>
            <a:off x="7807650" y="304850"/>
            <a:ext cx="1024625" cy="1073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3">
  <p:cSld name="SECTION_HEADER_3_3">
    <p:spTree>
      <p:nvGrpSpPr>
        <p:cNvPr id="74" name="Shape 74"/>
        <p:cNvGrpSpPr/>
        <p:nvPr/>
      </p:nvGrpSpPr>
      <p:grpSpPr>
        <a:xfrm>
          <a:off x="0" y="0"/>
          <a:ext cx="0" cy="0"/>
          <a:chOff x="0" y="0"/>
          <a:chExt cx="0" cy="0"/>
        </a:xfrm>
      </p:grpSpPr>
      <p:sp>
        <p:nvSpPr>
          <p:cNvPr id="75" name="Google Shape;75;p11"/>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pic>
        <p:nvPicPr>
          <p:cNvPr id="76" name="Google Shape;76;p11" title="iStock-1423431421 (1).jpg"/>
          <p:cNvPicPr preferRelativeResize="0"/>
          <p:nvPr/>
        </p:nvPicPr>
        <p:blipFill rotWithShape="1">
          <a:blip r:embed="rId2">
            <a:alphaModFix amt="80000"/>
          </a:blip>
          <a:srcRect b="13094" l="0" r="0" t="2260"/>
          <a:stretch/>
        </p:blipFill>
        <p:spPr>
          <a:xfrm>
            <a:off x="0" y="0"/>
            <a:ext cx="9144003" cy="5143501"/>
          </a:xfrm>
          <a:prstGeom prst="rect">
            <a:avLst/>
          </a:prstGeom>
          <a:noFill/>
          <a:ln>
            <a:noFill/>
          </a:ln>
        </p:spPr>
      </p:pic>
      <p:pic>
        <p:nvPicPr>
          <p:cNvPr id="77" name="Google Shape;77;p11"/>
          <p:cNvPicPr preferRelativeResize="0"/>
          <p:nvPr/>
        </p:nvPicPr>
        <p:blipFill>
          <a:blip r:embed="rId3">
            <a:alphaModFix amt="90000"/>
          </a:blip>
          <a:stretch>
            <a:fillRect/>
          </a:stretch>
        </p:blipFill>
        <p:spPr>
          <a:xfrm>
            <a:off x="0" y="0"/>
            <a:ext cx="9144000" cy="5143500"/>
          </a:xfrm>
          <a:prstGeom prst="rect">
            <a:avLst/>
          </a:prstGeom>
          <a:noFill/>
          <a:ln>
            <a:noFill/>
          </a:ln>
        </p:spPr>
      </p:pic>
      <p:pic>
        <p:nvPicPr>
          <p:cNvPr id="78" name="Google Shape;78;p11" title="Crossref_25years_no-bg_logo.png"/>
          <p:cNvPicPr preferRelativeResize="0"/>
          <p:nvPr/>
        </p:nvPicPr>
        <p:blipFill>
          <a:blip r:embed="rId4">
            <a:alphaModFix/>
          </a:blip>
          <a:stretch>
            <a:fillRect/>
          </a:stretch>
        </p:blipFill>
        <p:spPr>
          <a:xfrm>
            <a:off x="7789325" y="328227"/>
            <a:ext cx="1042974" cy="1092925"/>
          </a:xfrm>
          <a:prstGeom prst="rect">
            <a:avLst/>
          </a:prstGeom>
          <a:noFill/>
          <a:ln>
            <a:noFill/>
          </a:ln>
        </p:spPr>
      </p:pic>
      <p:sp>
        <p:nvSpPr>
          <p:cNvPr id="79" name="Google Shape;79;p11"/>
          <p:cNvSpPr txBox="1"/>
          <p:nvPr>
            <p:ph type="ctrTitle"/>
          </p:nvPr>
        </p:nvSpPr>
        <p:spPr>
          <a:xfrm>
            <a:off x="452875" y="1012324"/>
            <a:ext cx="5421300" cy="1565100"/>
          </a:xfrm>
          <a:prstGeom prst="rect">
            <a:avLst/>
          </a:prstGeom>
        </p:spPr>
        <p:txBody>
          <a:bodyPr anchorCtr="0" anchor="t" bIns="91425" lIns="91425" spcFirstLastPara="1" rIns="91425" wrap="square" tIns="91425">
            <a:normAutofit/>
          </a:bodyPr>
          <a:lstStyle>
            <a:lvl1pPr lvl="0">
              <a:spcBef>
                <a:spcPts val="0"/>
              </a:spcBef>
              <a:spcAft>
                <a:spcPts val="0"/>
              </a:spcAft>
              <a:buNone/>
              <a:defRPr b="1" sz="4800">
                <a:solidFill>
                  <a:srgbClr val="535353"/>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80" name="Google Shape;80;p11"/>
          <p:cNvSpPr txBox="1"/>
          <p:nvPr>
            <p:ph idx="1" type="subTitle"/>
          </p:nvPr>
        </p:nvSpPr>
        <p:spPr>
          <a:xfrm>
            <a:off x="485375" y="2693161"/>
            <a:ext cx="4707000" cy="792600"/>
          </a:xfrm>
          <a:prstGeom prst="rect">
            <a:avLst/>
          </a:prstGeom>
        </p:spPr>
        <p:txBody>
          <a:bodyPr anchorCtr="0" anchor="t" bIns="91425" lIns="91425" spcFirstLastPara="1" rIns="91425" wrap="square" tIns="91425">
            <a:normAutofit/>
          </a:bodyPr>
          <a:lstStyle>
            <a:lvl1pPr lvl="0">
              <a:spcBef>
                <a:spcPts val="0"/>
              </a:spcBef>
              <a:spcAft>
                <a:spcPts val="0"/>
              </a:spcAft>
              <a:buClr>
                <a:srgbClr val="535353"/>
              </a:buClr>
              <a:buSzPts val="2000"/>
              <a:buNone/>
              <a:defRPr sz="2000">
                <a:solidFill>
                  <a:srgbClr val="53535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81" name="Shape 81"/>
        <p:cNvGrpSpPr/>
        <p:nvPr/>
      </p:nvGrpSpPr>
      <p:grpSpPr>
        <a:xfrm>
          <a:off x="0" y="0"/>
          <a:ext cx="0" cy="0"/>
          <a:chOff x="0" y="0"/>
          <a:chExt cx="0" cy="0"/>
        </a:xfrm>
      </p:grpSpPr>
      <p:pic>
        <p:nvPicPr>
          <p:cNvPr id="82" name="Google Shape;82;p12" title="iStock-1423431421 (1).jpg"/>
          <p:cNvPicPr preferRelativeResize="0"/>
          <p:nvPr/>
        </p:nvPicPr>
        <p:blipFill rotWithShape="1">
          <a:blip r:embed="rId2">
            <a:alphaModFix amt="80000"/>
          </a:blip>
          <a:srcRect b="13094" l="0" r="0" t="2260"/>
          <a:stretch/>
        </p:blipFill>
        <p:spPr>
          <a:xfrm>
            <a:off x="0" y="0"/>
            <a:ext cx="9144003" cy="5143501"/>
          </a:xfrm>
          <a:prstGeom prst="rect">
            <a:avLst/>
          </a:prstGeom>
          <a:noFill/>
          <a:ln>
            <a:noFill/>
          </a:ln>
        </p:spPr>
      </p:pic>
      <p:pic>
        <p:nvPicPr>
          <p:cNvPr id="83" name="Google Shape;83;p12"/>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84" name="Google Shape;84;p12" title="full-page-white.png"/>
          <p:cNvPicPr preferRelativeResize="0"/>
          <p:nvPr/>
        </p:nvPicPr>
        <p:blipFill>
          <a:blip r:embed="rId4">
            <a:alphaModFix amt="40000"/>
          </a:blip>
          <a:stretch>
            <a:fillRect/>
          </a:stretch>
        </p:blipFill>
        <p:spPr>
          <a:xfrm>
            <a:off x="0" y="0"/>
            <a:ext cx="9144003" cy="5143501"/>
          </a:xfrm>
          <a:prstGeom prst="rect">
            <a:avLst/>
          </a:prstGeom>
          <a:noFill/>
          <a:ln>
            <a:noFill/>
          </a:ln>
        </p:spPr>
      </p:pic>
      <p:pic>
        <p:nvPicPr>
          <p:cNvPr id="85" name="Google Shape;85;p12" title="Crossref_25years_no-bg_logo.png"/>
          <p:cNvPicPr preferRelativeResize="0"/>
          <p:nvPr/>
        </p:nvPicPr>
        <p:blipFill>
          <a:blip r:embed="rId5">
            <a:alphaModFix/>
          </a:blip>
          <a:stretch>
            <a:fillRect/>
          </a:stretch>
        </p:blipFill>
        <p:spPr>
          <a:xfrm>
            <a:off x="7789325" y="328227"/>
            <a:ext cx="1042974" cy="1092925"/>
          </a:xfrm>
          <a:prstGeom prst="rect">
            <a:avLst/>
          </a:prstGeom>
          <a:noFill/>
          <a:ln>
            <a:noFill/>
          </a:ln>
        </p:spPr>
      </p:pic>
      <p:sp>
        <p:nvSpPr>
          <p:cNvPr id="86" name="Google Shape;86;p12"/>
          <p:cNvSpPr txBox="1"/>
          <p:nvPr>
            <p:ph type="ctrTitle"/>
          </p:nvPr>
        </p:nvSpPr>
        <p:spPr>
          <a:xfrm>
            <a:off x="452875" y="1012324"/>
            <a:ext cx="5421300" cy="1565100"/>
          </a:xfrm>
          <a:prstGeom prst="rect">
            <a:avLst/>
          </a:prstGeom>
        </p:spPr>
        <p:txBody>
          <a:bodyPr anchorCtr="0" anchor="t" bIns="91425" lIns="91425" spcFirstLastPara="1" rIns="91425" wrap="square" tIns="91425">
            <a:normAutofit/>
          </a:bodyPr>
          <a:lstStyle>
            <a:lvl1pPr lvl="0">
              <a:spcBef>
                <a:spcPts val="0"/>
              </a:spcBef>
              <a:spcAft>
                <a:spcPts val="0"/>
              </a:spcAft>
              <a:buNone/>
              <a:defRPr b="1" sz="4800">
                <a:solidFill>
                  <a:srgbClr val="535353"/>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87" name="Google Shape;87;p12"/>
          <p:cNvSpPr txBox="1"/>
          <p:nvPr>
            <p:ph idx="1" type="subTitle"/>
          </p:nvPr>
        </p:nvSpPr>
        <p:spPr>
          <a:xfrm>
            <a:off x="485375" y="2693161"/>
            <a:ext cx="4707000" cy="792600"/>
          </a:xfrm>
          <a:prstGeom prst="rect">
            <a:avLst/>
          </a:prstGeom>
        </p:spPr>
        <p:txBody>
          <a:bodyPr anchorCtr="0" anchor="t" bIns="91425" lIns="91425" spcFirstLastPara="1" rIns="91425" wrap="square" tIns="91425">
            <a:normAutofit/>
          </a:bodyPr>
          <a:lstStyle>
            <a:lvl1pPr lvl="0">
              <a:spcBef>
                <a:spcPts val="0"/>
              </a:spcBef>
              <a:spcAft>
                <a:spcPts val="0"/>
              </a:spcAft>
              <a:buClr>
                <a:srgbClr val="535353"/>
              </a:buClr>
              <a:buSzPts val="2000"/>
              <a:buNone/>
              <a:defRPr sz="2000">
                <a:solidFill>
                  <a:srgbClr val="53535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88" name="Shape 88"/>
        <p:cNvGrpSpPr/>
        <p:nvPr/>
      </p:nvGrpSpPr>
      <p:grpSpPr>
        <a:xfrm>
          <a:off x="0" y="0"/>
          <a:ext cx="0" cy="0"/>
          <a:chOff x="0" y="0"/>
          <a:chExt cx="0" cy="0"/>
        </a:xfrm>
      </p:grpSpPr>
      <p:pic>
        <p:nvPicPr>
          <p:cNvPr id="89" name="Google Shape;89;p13" title="iStock-1423431421 (1).jpg"/>
          <p:cNvPicPr preferRelativeResize="0"/>
          <p:nvPr/>
        </p:nvPicPr>
        <p:blipFill rotWithShape="1">
          <a:blip r:embed="rId2">
            <a:alphaModFix amt="80000"/>
          </a:blip>
          <a:srcRect b="13094" l="0" r="0" t="2260"/>
          <a:stretch/>
        </p:blipFill>
        <p:spPr>
          <a:xfrm>
            <a:off x="0" y="0"/>
            <a:ext cx="9144003" cy="5143501"/>
          </a:xfrm>
          <a:prstGeom prst="rect">
            <a:avLst/>
          </a:prstGeom>
          <a:noFill/>
          <a:ln>
            <a:noFill/>
          </a:ln>
        </p:spPr>
      </p:pic>
      <p:pic>
        <p:nvPicPr>
          <p:cNvPr id="90" name="Google Shape;90;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91" name="Google Shape;91;p13" title="Crossref_25years_no-bg_logo.png"/>
          <p:cNvPicPr preferRelativeResize="0"/>
          <p:nvPr/>
        </p:nvPicPr>
        <p:blipFill>
          <a:blip r:embed="rId4">
            <a:alphaModFix/>
          </a:blip>
          <a:stretch>
            <a:fillRect/>
          </a:stretch>
        </p:blipFill>
        <p:spPr>
          <a:xfrm>
            <a:off x="7789325" y="328227"/>
            <a:ext cx="1042974" cy="1092925"/>
          </a:xfrm>
          <a:prstGeom prst="rect">
            <a:avLst/>
          </a:prstGeom>
          <a:noFill/>
          <a:ln>
            <a:noFill/>
          </a:ln>
        </p:spPr>
      </p:pic>
      <p:sp>
        <p:nvSpPr>
          <p:cNvPr id="92" name="Google Shape;92;p13"/>
          <p:cNvSpPr txBox="1"/>
          <p:nvPr>
            <p:ph type="ctrTitle"/>
          </p:nvPr>
        </p:nvSpPr>
        <p:spPr>
          <a:xfrm>
            <a:off x="452875" y="1012324"/>
            <a:ext cx="5421300" cy="1565100"/>
          </a:xfrm>
          <a:prstGeom prst="rect">
            <a:avLst/>
          </a:prstGeom>
        </p:spPr>
        <p:txBody>
          <a:bodyPr anchorCtr="0" anchor="t" bIns="91425" lIns="91425" spcFirstLastPara="1" rIns="91425" wrap="square" tIns="91425">
            <a:normAutofit/>
          </a:bodyPr>
          <a:lstStyle>
            <a:lvl1pPr lvl="0">
              <a:spcBef>
                <a:spcPts val="0"/>
              </a:spcBef>
              <a:spcAft>
                <a:spcPts val="0"/>
              </a:spcAft>
              <a:buNone/>
              <a:defRPr b="1" sz="4800">
                <a:solidFill>
                  <a:srgbClr val="535353"/>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93" name="Google Shape;93;p13"/>
          <p:cNvSpPr txBox="1"/>
          <p:nvPr>
            <p:ph idx="1" type="subTitle"/>
          </p:nvPr>
        </p:nvSpPr>
        <p:spPr>
          <a:xfrm>
            <a:off x="485375" y="2693161"/>
            <a:ext cx="4707000" cy="792600"/>
          </a:xfrm>
          <a:prstGeom prst="rect">
            <a:avLst/>
          </a:prstGeom>
        </p:spPr>
        <p:txBody>
          <a:bodyPr anchorCtr="0" anchor="t" bIns="91425" lIns="91425" spcFirstLastPara="1" rIns="91425" wrap="square" tIns="91425">
            <a:normAutofit/>
          </a:bodyPr>
          <a:lstStyle>
            <a:lvl1pPr lvl="0">
              <a:spcBef>
                <a:spcPts val="0"/>
              </a:spcBef>
              <a:spcAft>
                <a:spcPts val="0"/>
              </a:spcAft>
              <a:buClr>
                <a:srgbClr val="535353"/>
              </a:buClr>
              <a:buSzPts val="2000"/>
              <a:buNone/>
              <a:defRPr sz="2000">
                <a:solidFill>
                  <a:srgbClr val="53535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94" name="Shape 94"/>
        <p:cNvGrpSpPr/>
        <p:nvPr/>
      </p:nvGrpSpPr>
      <p:grpSpPr>
        <a:xfrm>
          <a:off x="0" y="0"/>
          <a:ext cx="0" cy="0"/>
          <a:chOff x="0" y="0"/>
          <a:chExt cx="0" cy="0"/>
        </a:xfrm>
      </p:grpSpPr>
      <p:pic>
        <p:nvPicPr>
          <p:cNvPr id="95" name="Google Shape;95;p14" title="content-page-yellow.png"/>
          <p:cNvPicPr preferRelativeResize="0"/>
          <p:nvPr/>
        </p:nvPicPr>
        <p:blipFill>
          <a:blip r:embed="rId2">
            <a:alphaModFix amt="35000"/>
          </a:blip>
          <a:stretch>
            <a:fillRect/>
          </a:stretch>
        </p:blipFill>
        <p:spPr>
          <a:xfrm>
            <a:off x="0" y="0"/>
            <a:ext cx="9144003" cy="5143501"/>
          </a:xfrm>
          <a:prstGeom prst="rect">
            <a:avLst/>
          </a:prstGeom>
          <a:noFill/>
          <a:ln>
            <a:noFill/>
          </a:ln>
        </p:spPr>
      </p:pic>
      <p:sp>
        <p:nvSpPr>
          <p:cNvPr id="96" name="Google Shape;96;p14"/>
          <p:cNvSpPr txBox="1"/>
          <p:nvPr>
            <p:ph type="title"/>
          </p:nvPr>
        </p:nvSpPr>
        <p:spPr>
          <a:xfrm>
            <a:off x="311700" y="257725"/>
            <a:ext cx="8520600" cy="729000"/>
          </a:xfrm>
          <a:prstGeom prst="rect">
            <a:avLst/>
          </a:prstGeom>
        </p:spPr>
        <p:txBody>
          <a:bodyPr anchorCtr="0" anchor="t" bIns="91425" lIns="91425" spcFirstLastPara="1" rIns="91425" wrap="square" tIns="91425">
            <a:normAutofit/>
          </a:bodyPr>
          <a:lstStyle>
            <a:lvl1pPr lvl="0">
              <a:spcBef>
                <a:spcPts val="0"/>
              </a:spcBef>
              <a:spcAft>
                <a:spcPts val="0"/>
              </a:spcAft>
              <a:buClr>
                <a:srgbClr val="005F83"/>
              </a:buClr>
              <a:buSzPts val="2800"/>
              <a:buNone/>
              <a:defRPr>
                <a:solidFill>
                  <a:srgbClr val="005F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7" name="Google Shape;97;p14"/>
          <p:cNvSpPr txBox="1"/>
          <p:nvPr>
            <p:ph idx="1" type="body"/>
          </p:nvPr>
        </p:nvSpPr>
        <p:spPr>
          <a:xfrm>
            <a:off x="311700" y="986725"/>
            <a:ext cx="8520600" cy="35823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98" name="Google Shape;98;p14" title="Crossref_25years_no-bg_logo.png"/>
          <p:cNvPicPr preferRelativeResize="0"/>
          <p:nvPr/>
        </p:nvPicPr>
        <p:blipFill>
          <a:blip r:embed="rId3">
            <a:alphaModFix/>
          </a:blip>
          <a:stretch>
            <a:fillRect/>
          </a:stretch>
        </p:blipFill>
        <p:spPr>
          <a:xfrm>
            <a:off x="8164625" y="4110200"/>
            <a:ext cx="724324" cy="759000"/>
          </a:xfrm>
          <a:prstGeom prst="rect">
            <a:avLst/>
          </a:prstGeom>
          <a:noFill/>
          <a:ln>
            <a:noFill/>
          </a:ln>
        </p:spPr>
      </p:pic>
      <p:sp>
        <p:nvSpPr>
          <p:cNvPr id="99" name="Google Shape;99;p14"/>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100" name="Shape 100"/>
        <p:cNvGrpSpPr/>
        <p:nvPr/>
      </p:nvGrpSpPr>
      <p:grpSpPr>
        <a:xfrm>
          <a:off x="0" y="0"/>
          <a:ext cx="0" cy="0"/>
          <a:chOff x="0" y="0"/>
          <a:chExt cx="0" cy="0"/>
        </a:xfrm>
      </p:grpSpPr>
      <p:pic>
        <p:nvPicPr>
          <p:cNvPr id="101" name="Google Shape;101;p15" title="content-page-blue.png"/>
          <p:cNvPicPr preferRelativeResize="0"/>
          <p:nvPr/>
        </p:nvPicPr>
        <p:blipFill>
          <a:blip r:embed="rId2">
            <a:alphaModFix amt="40000"/>
          </a:blip>
          <a:stretch>
            <a:fillRect/>
          </a:stretch>
        </p:blipFill>
        <p:spPr>
          <a:xfrm>
            <a:off x="0" y="0"/>
            <a:ext cx="9144003" cy="5143501"/>
          </a:xfrm>
          <a:prstGeom prst="rect">
            <a:avLst/>
          </a:prstGeom>
          <a:noFill/>
          <a:ln>
            <a:noFill/>
          </a:ln>
        </p:spPr>
      </p:pic>
      <p:sp>
        <p:nvSpPr>
          <p:cNvPr id="102" name="Google Shape;102;p15"/>
          <p:cNvSpPr txBox="1"/>
          <p:nvPr>
            <p:ph type="title"/>
          </p:nvPr>
        </p:nvSpPr>
        <p:spPr>
          <a:xfrm>
            <a:off x="311700" y="257725"/>
            <a:ext cx="8520600" cy="729000"/>
          </a:xfrm>
          <a:prstGeom prst="rect">
            <a:avLst/>
          </a:prstGeom>
        </p:spPr>
        <p:txBody>
          <a:bodyPr anchorCtr="0" anchor="t" bIns="91425" lIns="91425" spcFirstLastPara="1" rIns="91425" wrap="square" tIns="91425">
            <a:normAutofit/>
          </a:bodyPr>
          <a:lstStyle>
            <a:lvl1pPr lvl="0">
              <a:spcBef>
                <a:spcPts val="0"/>
              </a:spcBef>
              <a:spcAft>
                <a:spcPts val="0"/>
              </a:spcAft>
              <a:buClr>
                <a:srgbClr val="005F83"/>
              </a:buClr>
              <a:buSzPts val="2800"/>
              <a:buNone/>
              <a:defRPr>
                <a:solidFill>
                  <a:srgbClr val="005F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3" name="Google Shape;103;p15"/>
          <p:cNvSpPr txBox="1"/>
          <p:nvPr>
            <p:ph idx="1" type="body"/>
          </p:nvPr>
        </p:nvSpPr>
        <p:spPr>
          <a:xfrm>
            <a:off x="311700" y="986725"/>
            <a:ext cx="8520600" cy="35823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104" name="Google Shape;104;p15" title="Crossref_25years_no-bg_logo.png"/>
          <p:cNvPicPr preferRelativeResize="0"/>
          <p:nvPr/>
        </p:nvPicPr>
        <p:blipFill>
          <a:blip r:embed="rId3">
            <a:alphaModFix/>
          </a:blip>
          <a:stretch>
            <a:fillRect/>
          </a:stretch>
        </p:blipFill>
        <p:spPr>
          <a:xfrm>
            <a:off x="8164625" y="4110200"/>
            <a:ext cx="724324" cy="759000"/>
          </a:xfrm>
          <a:prstGeom prst="rect">
            <a:avLst/>
          </a:prstGeom>
          <a:noFill/>
          <a:ln>
            <a:noFill/>
          </a:ln>
        </p:spPr>
      </p:pic>
      <p:sp>
        <p:nvSpPr>
          <p:cNvPr id="105" name="Google Shape;105;p15"/>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106" name="Shape 106"/>
        <p:cNvGrpSpPr/>
        <p:nvPr/>
      </p:nvGrpSpPr>
      <p:grpSpPr>
        <a:xfrm>
          <a:off x="0" y="0"/>
          <a:ext cx="0" cy="0"/>
          <a:chOff x="0" y="0"/>
          <a:chExt cx="0" cy="0"/>
        </a:xfrm>
      </p:grpSpPr>
      <p:pic>
        <p:nvPicPr>
          <p:cNvPr id="107" name="Google Shape;107;p16" title="content-page-blue.png"/>
          <p:cNvPicPr preferRelativeResize="0"/>
          <p:nvPr/>
        </p:nvPicPr>
        <p:blipFill>
          <a:blip r:embed="rId2">
            <a:alphaModFix amt="40000"/>
          </a:blip>
          <a:stretch>
            <a:fillRect/>
          </a:stretch>
        </p:blipFill>
        <p:spPr>
          <a:xfrm rot="10800000">
            <a:off x="0" y="0"/>
            <a:ext cx="9144003" cy="5143501"/>
          </a:xfrm>
          <a:prstGeom prst="rect">
            <a:avLst/>
          </a:prstGeom>
          <a:noFill/>
          <a:ln>
            <a:noFill/>
          </a:ln>
        </p:spPr>
      </p:pic>
      <p:sp>
        <p:nvSpPr>
          <p:cNvPr id="108" name="Google Shape;108;p16"/>
          <p:cNvSpPr txBox="1"/>
          <p:nvPr>
            <p:ph type="title"/>
          </p:nvPr>
        </p:nvSpPr>
        <p:spPr>
          <a:xfrm>
            <a:off x="311700" y="257725"/>
            <a:ext cx="8520600" cy="729000"/>
          </a:xfrm>
          <a:prstGeom prst="rect">
            <a:avLst/>
          </a:prstGeom>
        </p:spPr>
        <p:txBody>
          <a:bodyPr anchorCtr="0" anchor="t" bIns="91425" lIns="91425" spcFirstLastPara="1" rIns="91425" wrap="square" tIns="91425">
            <a:normAutofit/>
          </a:bodyPr>
          <a:lstStyle>
            <a:lvl1pPr lvl="0">
              <a:spcBef>
                <a:spcPts val="0"/>
              </a:spcBef>
              <a:spcAft>
                <a:spcPts val="0"/>
              </a:spcAft>
              <a:buClr>
                <a:srgbClr val="005F83"/>
              </a:buClr>
              <a:buSzPts val="2800"/>
              <a:buNone/>
              <a:defRPr>
                <a:solidFill>
                  <a:srgbClr val="005F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9" name="Google Shape;109;p16"/>
          <p:cNvSpPr txBox="1"/>
          <p:nvPr>
            <p:ph idx="1" type="body"/>
          </p:nvPr>
        </p:nvSpPr>
        <p:spPr>
          <a:xfrm>
            <a:off x="311700" y="986725"/>
            <a:ext cx="8520600" cy="35823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110" name="Google Shape;110;p16" title="Crossref_25years_no-bg_logo.png"/>
          <p:cNvPicPr preferRelativeResize="0"/>
          <p:nvPr/>
        </p:nvPicPr>
        <p:blipFill>
          <a:blip r:embed="rId3">
            <a:alphaModFix/>
          </a:blip>
          <a:stretch>
            <a:fillRect/>
          </a:stretch>
        </p:blipFill>
        <p:spPr>
          <a:xfrm>
            <a:off x="8164625" y="4110200"/>
            <a:ext cx="724324" cy="759000"/>
          </a:xfrm>
          <a:prstGeom prst="rect">
            <a:avLst/>
          </a:prstGeom>
          <a:noFill/>
          <a:ln>
            <a:noFill/>
          </a:ln>
        </p:spPr>
      </p:pic>
      <p:sp>
        <p:nvSpPr>
          <p:cNvPr id="111" name="Google Shape;111;p16"/>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17"/>
          <p:cNvSpPr txBox="1"/>
          <p:nvPr>
            <p:ph type="title"/>
          </p:nvPr>
        </p:nvSpPr>
        <p:spPr>
          <a:xfrm>
            <a:off x="311700" y="257725"/>
            <a:ext cx="8520600" cy="75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4" name="Google Shape;114;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5" name="Google Shape;115;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6" name="Google Shape;116;p17"/>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pic>
        <p:nvPicPr>
          <p:cNvPr id="117" name="Google Shape;117;p17" title="Crossref_25years_no-bg_logo.png"/>
          <p:cNvPicPr preferRelativeResize="0"/>
          <p:nvPr/>
        </p:nvPicPr>
        <p:blipFill>
          <a:blip r:embed="rId2">
            <a:alphaModFix/>
          </a:blip>
          <a:stretch>
            <a:fillRect/>
          </a:stretch>
        </p:blipFill>
        <p:spPr>
          <a:xfrm>
            <a:off x="8164625" y="4110200"/>
            <a:ext cx="724324" cy="759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1">
  <p:cSld name="TITLE_AND_BODY_2_1">
    <p:spTree>
      <p:nvGrpSpPr>
        <p:cNvPr id="118" name="Shape 118"/>
        <p:cNvGrpSpPr/>
        <p:nvPr/>
      </p:nvGrpSpPr>
      <p:grpSpPr>
        <a:xfrm>
          <a:off x="0" y="0"/>
          <a:ext cx="0" cy="0"/>
          <a:chOff x="0" y="0"/>
          <a:chExt cx="0" cy="0"/>
        </a:xfrm>
      </p:grpSpPr>
      <p:pic>
        <p:nvPicPr>
          <p:cNvPr id="119" name="Google Shape;119;p18" title="content-page-yellow.png"/>
          <p:cNvPicPr preferRelativeResize="0"/>
          <p:nvPr/>
        </p:nvPicPr>
        <p:blipFill>
          <a:blip r:embed="rId2">
            <a:alphaModFix amt="35000"/>
          </a:blip>
          <a:stretch>
            <a:fillRect/>
          </a:stretch>
        </p:blipFill>
        <p:spPr>
          <a:xfrm>
            <a:off x="0" y="0"/>
            <a:ext cx="9144003" cy="5143501"/>
          </a:xfrm>
          <a:prstGeom prst="rect">
            <a:avLst/>
          </a:prstGeom>
          <a:noFill/>
          <a:ln>
            <a:noFill/>
          </a:ln>
        </p:spPr>
      </p:pic>
      <p:sp>
        <p:nvSpPr>
          <p:cNvPr id="120" name="Google Shape;120;p18"/>
          <p:cNvSpPr txBox="1"/>
          <p:nvPr>
            <p:ph type="title"/>
          </p:nvPr>
        </p:nvSpPr>
        <p:spPr>
          <a:xfrm>
            <a:off x="311700" y="257725"/>
            <a:ext cx="8520600" cy="729000"/>
          </a:xfrm>
          <a:prstGeom prst="rect">
            <a:avLst/>
          </a:prstGeom>
        </p:spPr>
        <p:txBody>
          <a:bodyPr anchorCtr="0" anchor="t" bIns="91425" lIns="91425" spcFirstLastPara="1" rIns="91425" wrap="square" tIns="91425">
            <a:normAutofit/>
          </a:bodyPr>
          <a:lstStyle>
            <a:lvl1pPr lvl="0">
              <a:spcBef>
                <a:spcPts val="0"/>
              </a:spcBef>
              <a:spcAft>
                <a:spcPts val="0"/>
              </a:spcAft>
              <a:buClr>
                <a:srgbClr val="005F83"/>
              </a:buClr>
              <a:buSzPts val="2800"/>
              <a:buNone/>
              <a:defRPr>
                <a:solidFill>
                  <a:srgbClr val="005F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1" name="Google Shape;121;p18"/>
          <p:cNvSpPr txBox="1"/>
          <p:nvPr>
            <p:ph idx="1" type="body"/>
          </p:nvPr>
        </p:nvSpPr>
        <p:spPr>
          <a:xfrm>
            <a:off x="311700" y="986725"/>
            <a:ext cx="4249500" cy="3022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122" name="Google Shape;122;p18" title="Crossref_25years_no-bg_logo.png"/>
          <p:cNvPicPr preferRelativeResize="0"/>
          <p:nvPr/>
        </p:nvPicPr>
        <p:blipFill>
          <a:blip r:embed="rId3">
            <a:alphaModFix/>
          </a:blip>
          <a:stretch>
            <a:fillRect/>
          </a:stretch>
        </p:blipFill>
        <p:spPr>
          <a:xfrm>
            <a:off x="8164625" y="4110200"/>
            <a:ext cx="724324" cy="759000"/>
          </a:xfrm>
          <a:prstGeom prst="rect">
            <a:avLst/>
          </a:prstGeom>
          <a:noFill/>
          <a:ln>
            <a:noFill/>
          </a:ln>
        </p:spPr>
      </p:pic>
      <p:sp>
        <p:nvSpPr>
          <p:cNvPr id="123" name="Google Shape;123;p18"/>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8"/>
          <p:cNvSpPr/>
          <p:nvPr>
            <p:ph idx="2" type="pic"/>
          </p:nvPr>
        </p:nvSpPr>
        <p:spPr>
          <a:xfrm>
            <a:off x="4639450" y="986725"/>
            <a:ext cx="4249500" cy="30228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2">
  <p:cSld name="TITLE_AND_BODY_1_1_2">
    <p:spTree>
      <p:nvGrpSpPr>
        <p:cNvPr id="125" name="Shape 125"/>
        <p:cNvGrpSpPr/>
        <p:nvPr/>
      </p:nvGrpSpPr>
      <p:grpSpPr>
        <a:xfrm>
          <a:off x="0" y="0"/>
          <a:ext cx="0" cy="0"/>
          <a:chOff x="0" y="0"/>
          <a:chExt cx="0" cy="0"/>
        </a:xfrm>
      </p:grpSpPr>
      <p:pic>
        <p:nvPicPr>
          <p:cNvPr id="126" name="Google Shape;126;p19" title="content-page-blue.png"/>
          <p:cNvPicPr preferRelativeResize="0"/>
          <p:nvPr/>
        </p:nvPicPr>
        <p:blipFill>
          <a:blip r:embed="rId2">
            <a:alphaModFix amt="40000"/>
          </a:blip>
          <a:stretch>
            <a:fillRect/>
          </a:stretch>
        </p:blipFill>
        <p:spPr>
          <a:xfrm>
            <a:off x="0" y="0"/>
            <a:ext cx="9144003" cy="5143501"/>
          </a:xfrm>
          <a:prstGeom prst="rect">
            <a:avLst/>
          </a:prstGeom>
          <a:noFill/>
          <a:ln>
            <a:noFill/>
          </a:ln>
        </p:spPr>
      </p:pic>
      <p:sp>
        <p:nvSpPr>
          <p:cNvPr id="127" name="Google Shape;127;p19"/>
          <p:cNvSpPr txBox="1"/>
          <p:nvPr>
            <p:ph type="title"/>
          </p:nvPr>
        </p:nvSpPr>
        <p:spPr>
          <a:xfrm>
            <a:off x="311700" y="257725"/>
            <a:ext cx="8520600" cy="729000"/>
          </a:xfrm>
          <a:prstGeom prst="rect">
            <a:avLst/>
          </a:prstGeom>
        </p:spPr>
        <p:txBody>
          <a:bodyPr anchorCtr="0" anchor="t" bIns="91425" lIns="91425" spcFirstLastPara="1" rIns="91425" wrap="square" tIns="91425">
            <a:normAutofit/>
          </a:bodyPr>
          <a:lstStyle>
            <a:lvl1pPr lvl="0">
              <a:spcBef>
                <a:spcPts val="0"/>
              </a:spcBef>
              <a:spcAft>
                <a:spcPts val="0"/>
              </a:spcAft>
              <a:buClr>
                <a:srgbClr val="005F83"/>
              </a:buClr>
              <a:buSzPts val="2800"/>
              <a:buNone/>
              <a:defRPr>
                <a:solidFill>
                  <a:srgbClr val="005F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28" name="Google Shape;128;p19" title="Crossref_25years_no-bg_logo.png"/>
          <p:cNvPicPr preferRelativeResize="0"/>
          <p:nvPr/>
        </p:nvPicPr>
        <p:blipFill>
          <a:blip r:embed="rId3">
            <a:alphaModFix/>
          </a:blip>
          <a:stretch>
            <a:fillRect/>
          </a:stretch>
        </p:blipFill>
        <p:spPr>
          <a:xfrm>
            <a:off x="8164625" y="4110200"/>
            <a:ext cx="724324" cy="759000"/>
          </a:xfrm>
          <a:prstGeom prst="rect">
            <a:avLst/>
          </a:prstGeom>
          <a:noFill/>
          <a:ln>
            <a:noFill/>
          </a:ln>
        </p:spPr>
      </p:pic>
      <p:sp>
        <p:nvSpPr>
          <p:cNvPr id="129" name="Google Shape;129;p19"/>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19"/>
          <p:cNvSpPr txBox="1"/>
          <p:nvPr>
            <p:ph idx="1" type="body"/>
          </p:nvPr>
        </p:nvSpPr>
        <p:spPr>
          <a:xfrm>
            <a:off x="311700" y="986725"/>
            <a:ext cx="4249500" cy="3022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1" name="Google Shape;131;p19"/>
          <p:cNvSpPr/>
          <p:nvPr>
            <p:ph idx="2" type="pic"/>
          </p:nvPr>
        </p:nvSpPr>
        <p:spPr>
          <a:xfrm>
            <a:off x="4639450" y="986725"/>
            <a:ext cx="4249500" cy="30228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p:cSld name="TITLE_AND_BODY_1_1_1_1">
    <p:spTree>
      <p:nvGrpSpPr>
        <p:cNvPr id="132" name="Shape 132"/>
        <p:cNvGrpSpPr/>
        <p:nvPr/>
      </p:nvGrpSpPr>
      <p:grpSpPr>
        <a:xfrm>
          <a:off x="0" y="0"/>
          <a:ext cx="0" cy="0"/>
          <a:chOff x="0" y="0"/>
          <a:chExt cx="0" cy="0"/>
        </a:xfrm>
      </p:grpSpPr>
      <p:pic>
        <p:nvPicPr>
          <p:cNvPr id="133" name="Google Shape;133;p20" title="content-page-blue.png"/>
          <p:cNvPicPr preferRelativeResize="0"/>
          <p:nvPr/>
        </p:nvPicPr>
        <p:blipFill>
          <a:blip r:embed="rId2">
            <a:alphaModFix amt="40000"/>
          </a:blip>
          <a:stretch>
            <a:fillRect/>
          </a:stretch>
        </p:blipFill>
        <p:spPr>
          <a:xfrm rot="10800000">
            <a:off x="0" y="0"/>
            <a:ext cx="9144003" cy="5143501"/>
          </a:xfrm>
          <a:prstGeom prst="rect">
            <a:avLst/>
          </a:prstGeom>
          <a:noFill/>
          <a:ln>
            <a:noFill/>
          </a:ln>
        </p:spPr>
      </p:pic>
      <p:sp>
        <p:nvSpPr>
          <p:cNvPr id="134" name="Google Shape;134;p20"/>
          <p:cNvSpPr txBox="1"/>
          <p:nvPr>
            <p:ph type="title"/>
          </p:nvPr>
        </p:nvSpPr>
        <p:spPr>
          <a:xfrm>
            <a:off x="311700" y="257725"/>
            <a:ext cx="8520600" cy="729000"/>
          </a:xfrm>
          <a:prstGeom prst="rect">
            <a:avLst/>
          </a:prstGeom>
        </p:spPr>
        <p:txBody>
          <a:bodyPr anchorCtr="0" anchor="t" bIns="91425" lIns="91425" spcFirstLastPara="1" rIns="91425" wrap="square" tIns="91425">
            <a:normAutofit/>
          </a:bodyPr>
          <a:lstStyle>
            <a:lvl1pPr lvl="0">
              <a:spcBef>
                <a:spcPts val="0"/>
              </a:spcBef>
              <a:spcAft>
                <a:spcPts val="0"/>
              </a:spcAft>
              <a:buClr>
                <a:srgbClr val="005F83"/>
              </a:buClr>
              <a:buSzPts val="2800"/>
              <a:buNone/>
              <a:defRPr>
                <a:solidFill>
                  <a:srgbClr val="005F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35" name="Google Shape;135;p20" title="Crossref_25years_no-bg_logo.png"/>
          <p:cNvPicPr preferRelativeResize="0"/>
          <p:nvPr/>
        </p:nvPicPr>
        <p:blipFill>
          <a:blip r:embed="rId3">
            <a:alphaModFix/>
          </a:blip>
          <a:stretch>
            <a:fillRect/>
          </a:stretch>
        </p:blipFill>
        <p:spPr>
          <a:xfrm>
            <a:off x="8164625" y="4110200"/>
            <a:ext cx="724324" cy="759000"/>
          </a:xfrm>
          <a:prstGeom prst="rect">
            <a:avLst/>
          </a:prstGeom>
          <a:noFill/>
          <a:ln>
            <a:noFill/>
          </a:ln>
        </p:spPr>
      </p:pic>
      <p:sp>
        <p:nvSpPr>
          <p:cNvPr id="136" name="Google Shape;136;p20"/>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indent="0" lvl="0" marL="0" rtl="0" algn="l">
              <a:spcBef>
                <a:spcPts val="0"/>
              </a:spcBef>
              <a:spcAft>
                <a:spcPts val="0"/>
              </a:spcAft>
              <a:buNone/>
            </a:pPr>
            <a:fld id="{00000000-1234-1234-1234-123412341234}" type="slidenum">
              <a:rPr lang="en-GB"/>
              <a:t>‹#›</a:t>
            </a:fld>
            <a:endParaRPr/>
          </a:p>
        </p:txBody>
      </p:sp>
      <p:sp>
        <p:nvSpPr>
          <p:cNvPr id="137" name="Google Shape;137;p20"/>
          <p:cNvSpPr txBox="1"/>
          <p:nvPr>
            <p:ph idx="1" type="body"/>
          </p:nvPr>
        </p:nvSpPr>
        <p:spPr>
          <a:xfrm>
            <a:off x="311700" y="986725"/>
            <a:ext cx="4249500" cy="3022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8" name="Google Shape;138;p20"/>
          <p:cNvSpPr/>
          <p:nvPr>
            <p:ph idx="2" type="pic"/>
          </p:nvPr>
        </p:nvSpPr>
        <p:spPr>
          <a:xfrm>
            <a:off x="4639450" y="986725"/>
            <a:ext cx="4249500" cy="30228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005F83"/>
        </a:solidFill>
      </p:bgPr>
    </p:bg>
    <p:spTree>
      <p:nvGrpSpPr>
        <p:cNvPr id="15" name="Shape 15"/>
        <p:cNvGrpSpPr/>
        <p:nvPr/>
      </p:nvGrpSpPr>
      <p:grpSpPr>
        <a:xfrm>
          <a:off x="0" y="0"/>
          <a:ext cx="0" cy="0"/>
          <a:chOff x="0" y="0"/>
          <a:chExt cx="0" cy="0"/>
        </a:xfrm>
      </p:grpSpPr>
      <p:sp>
        <p:nvSpPr>
          <p:cNvPr id="16" name="Google Shape;16;p3"/>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
        <p:nvSpPr>
          <p:cNvPr id="17" name="Google Shape;17;p3"/>
          <p:cNvSpPr txBox="1"/>
          <p:nvPr>
            <p:ph type="ctrTitle"/>
          </p:nvPr>
        </p:nvSpPr>
        <p:spPr>
          <a:xfrm>
            <a:off x="4226375" y="1665875"/>
            <a:ext cx="4605900" cy="1565100"/>
          </a:xfrm>
          <a:prstGeom prst="rect">
            <a:avLst/>
          </a:prstGeom>
        </p:spPr>
        <p:txBody>
          <a:bodyPr anchorCtr="0" anchor="ctr" bIns="91425" lIns="91425" spcFirstLastPara="1" rIns="91425" wrap="square" tIns="91425">
            <a:normAutofit/>
          </a:bodyPr>
          <a:lstStyle>
            <a:lvl1pPr lvl="0" algn="l">
              <a:spcBef>
                <a:spcPts val="0"/>
              </a:spcBef>
              <a:spcAft>
                <a:spcPts val="0"/>
              </a:spcAft>
              <a:buNone/>
              <a:defRPr b="1" sz="4400">
                <a:solidFill>
                  <a:schemeClr val="lt1"/>
                </a:solidFill>
              </a:defRPr>
            </a:lvl1pPr>
            <a:lvl2pPr lvl="1" algn="l">
              <a:spcBef>
                <a:spcPts val="0"/>
              </a:spcBef>
              <a:spcAft>
                <a:spcPts val="0"/>
              </a:spcAft>
              <a:buNone/>
              <a:defRPr b="1" sz="4800">
                <a:solidFill>
                  <a:schemeClr val="lt1"/>
                </a:solidFill>
              </a:defRPr>
            </a:lvl2pPr>
            <a:lvl3pPr lvl="2" algn="l">
              <a:spcBef>
                <a:spcPts val="0"/>
              </a:spcBef>
              <a:spcAft>
                <a:spcPts val="0"/>
              </a:spcAft>
              <a:buNone/>
              <a:defRPr b="1" sz="4800">
                <a:solidFill>
                  <a:schemeClr val="lt1"/>
                </a:solidFill>
              </a:defRPr>
            </a:lvl3pPr>
            <a:lvl4pPr lvl="3" algn="l">
              <a:spcBef>
                <a:spcPts val="0"/>
              </a:spcBef>
              <a:spcAft>
                <a:spcPts val="0"/>
              </a:spcAft>
              <a:buNone/>
              <a:defRPr b="1" sz="4800">
                <a:solidFill>
                  <a:schemeClr val="lt1"/>
                </a:solidFill>
              </a:defRPr>
            </a:lvl4pPr>
            <a:lvl5pPr lvl="4" algn="l">
              <a:spcBef>
                <a:spcPts val="0"/>
              </a:spcBef>
              <a:spcAft>
                <a:spcPts val="0"/>
              </a:spcAft>
              <a:buNone/>
              <a:defRPr b="1" sz="4800">
                <a:solidFill>
                  <a:schemeClr val="lt1"/>
                </a:solidFill>
              </a:defRPr>
            </a:lvl5pPr>
            <a:lvl6pPr lvl="5" algn="l">
              <a:spcBef>
                <a:spcPts val="0"/>
              </a:spcBef>
              <a:spcAft>
                <a:spcPts val="0"/>
              </a:spcAft>
              <a:buNone/>
              <a:defRPr b="1" sz="4800">
                <a:solidFill>
                  <a:schemeClr val="lt1"/>
                </a:solidFill>
              </a:defRPr>
            </a:lvl6pPr>
            <a:lvl7pPr lvl="6" algn="l">
              <a:spcBef>
                <a:spcPts val="0"/>
              </a:spcBef>
              <a:spcAft>
                <a:spcPts val="0"/>
              </a:spcAft>
              <a:buNone/>
              <a:defRPr b="1" sz="4800">
                <a:solidFill>
                  <a:schemeClr val="lt1"/>
                </a:solidFill>
              </a:defRPr>
            </a:lvl7pPr>
            <a:lvl8pPr lvl="7" algn="l">
              <a:spcBef>
                <a:spcPts val="0"/>
              </a:spcBef>
              <a:spcAft>
                <a:spcPts val="0"/>
              </a:spcAft>
              <a:buNone/>
              <a:defRPr b="1" sz="4800">
                <a:solidFill>
                  <a:schemeClr val="lt1"/>
                </a:solidFill>
              </a:defRPr>
            </a:lvl8pPr>
            <a:lvl9pPr lvl="8" algn="l">
              <a:spcBef>
                <a:spcPts val="0"/>
              </a:spcBef>
              <a:spcAft>
                <a:spcPts val="0"/>
              </a:spcAft>
              <a:buNone/>
              <a:defRPr b="1" sz="4800">
                <a:solidFill>
                  <a:schemeClr val="lt1"/>
                </a:solidFill>
              </a:defRPr>
            </a:lvl9pPr>
          </a:lstStyle>
          <a:p/>
        </p:txBody>
      </p:sp>
      <p:sp>
        <p:nvSpPr>
          <p:cNvPr id="18" name="Google Shape;18;p3"/>
          <p:cNvSpPr txBox="1"/>
          <p:nvPr>
            <p:ph idx="1" type="subTitle"/>
          </p:nvPr>
        </p:nvSpPr>
        <p:spPr>
          <a:xfrm>
            <a:off x="4226375" y="3346700"/>
            <a:ext cx="4605900" cy="792600"/>
          </a:xfrm>
          <a:prstGeom prst="rect">
            <a:avLst/>
          </a:prstGeom>
        </p:spPr>
        <p:txBody>
          <a:bodyPr anchorCtr="0" anchor="t" bIns="91425" lIns="91425" spcFirstLastPara="1" rIns="91425" wrap="square" tIns="91425">
            <a:normAutofit/>
          </a:bodyPr>
          <a:lstStyle>
            <a:lvl1pPr lvl="0" algn="l">
              <a:spcBef>
                <a:spcPts val="0"/>
              </a:spcBef>
              <a:spcAft>
                <a:spcPts val="0"/>
              </a:spcAft>
              <a:buSzPts val="1800"/>
              <a:buNone/>
              <a:defRPr sz="2000">
                <a:solidFill>
                  <a:srgbClr val="CFCBBC"/>
                </a:solidFill>
                <a:latin typeface="Inter Medium"/>
                <a:ea typeface="Inter Medium"/>
                <a:cs typeface="Inter Medium"/>
                <a:sym typeface="Inter Medium"/>
              </a:defRPr>
            </a:lvl1pPr>
            <a:lvl2pPr lvl="1" algn="l">
              <a:spcBef>
                <a:spcPts val="0"/>
              </a:spcBef>
              <a:spcAft>
                <a:spcPts val="0"/>
              </a:spcAft>
              <a:buSzPts val="1400"/>
              <a:buNone/>
              <a:defRPr sz="2000">
                <a:solidFill>
                  <a:srgbClr val="CFCBBC"/>
                </a:solidFill>
                <a:latin typeface="Inter Medium"/>
                <a:ea typeface="Inter Medium"/>
                <a:cs typeface="Inter Medium"/>
                <a:sym typeface="Inter Medium"/>
              </a:defRPr>
            </a:lvl2pPr>
            <a:lvl3pPr lvl="2" algn="l">
              <a:spcBef>
                <a:spcPts val="0"/>
              </a:spcBef>
              <a:spcAft>
                <a:spcPts val="0"/>
              </a:spcAft>
              <a:buSzPts val="1400"/>
              <a:buNone/>
              <a:defRPr sz="2000">
                <a:solidFill>
                  <a:srgbClr val="CFCBBC"/>
                </a:solidFill>
                <a:latin typeface="Inter Medium"/>
                <a:ea typeface="Inter Medium"/>
                <a:cs typeface="Inter Medium"/>
                <a:sym typeface="Inter Medium"/>
              </a:defRPr>
            </a:lvl3pPr>
            <a:lvl4pPr lvl="3" algn="l">
              <a:spcBef>
                <a:spcPts val="0"/>
              </a:spcBef>
              <a:spcAft>
                <a:spcPts val="0"/>
              </a:spcAft>
              <a:buSzPts val="1400"/>
              <a:buNone/>
              <a:defRPr sz="2000">
                <a:solidFill>
                  <a:srgbClr val="CFCBBC"/>
                </a:solidFill>
                <a:latin typeface="Inter Medium"/>
                <a:ea typeface="Inter Medium"/>
                <a:cs typeface="Inter Medium"/>
                <a:sym typeface="Inter Medium"/>
              </a:defRPr>
            </a:lvl4pPr>
            <a:lvl5pPr lvl="4" algn="l">
              <a:spcBef>
                <a:spcPts val="0"/>
              </a:spcBef>
              <a:spcAft>
                <a:spcPts val="0"/>
              </a:spcAft>
              <a:buSzPts val="1400"/>
              <a:buNone/>
              <a:defRPr sz="2000">
                <a:solidFill>
                  <a:srgbClr val="CFCBBC"/>
                </a:solidFill>
                <a:latin typeface="Inter Medium"/>
                <a:ea typeface="Inter Medium"/>
                <a:cs typeface="Inter Medium"/>
                <a:sym typeface="Inter Medium"/>
              </a:defRPr>
            </a:lvl5pPr>
            <a:lvl6pPr lvl="5" algn="l">
              <a:spcBef>
                <a:spcPts val="0"/>
              </a:spcBef>
              <a:spcAft>
                <a:spcPts val="0"/>
              </a:spcAft>
              <a:buSzPts val="1400"/>
              <a:buNone/>
              <a:defRPr sz="2000">
                <a:solidFill>
                  <a:srgbClr val="CFCBBC"/>
                </a:solidFill>
                <a:latin typeface="Inter Medium"/>
                <a:ea typeface="Inter Medium"/>
                <a:cs typeface="Inter Medium"/>
                <a:sym typeface="Inter Medium"/>
              </a:defRPr>
            </a:lvl6pPr>
            <a:lvl7pPr lvl="6" algn="l">
              <a:spcBef>
                <a:spcPts val="0"/>
              </a:spcBef>
              <a:spcAft>
                <a:spcPts val="0"/>
              </a:spcAft>
              <a:buSzPts val="1400"/>
              <a:buNone/>
              <a:defRPr sz="2000">
                <a:solidFill>
                  <a:srgbClr val="CFCBBC"/>
                </a:solidFill>
                <a:latin typeface="Inter Medium"/>
                <a:ea typeface="Inter Medium"/>
                <a:cs typeface="Inter Medium"/>
                <a:sym typeface="Inter Medium"/>
              </a:defRPr>
            </a:lvl7pPr>
            <a:lvl8pPr lvl="7" algn="l">
              <a:spcBef>
                <a:spcPts val="0"/>
              </a:spcBef>
              <a:spcAft>
                <a:spcPts val="0"/>
              </a:spcAft>
              <a:buSzPts val="1400"/>
              <a:buNone/>
              <a:defRPr sz="2000">
                <a:solidFill>
                  <a:srgbClr val="CFCBBC"/>
                </a:solidFill>
                <a:latin typeface="Inter Medium"/>
                <a:ea typeface="Inter Medium"/>
                <a:cs typeface="Inter Medium"/>
                <a:sym typeface="Inter Medium"/>
              </a:defRPr>
            </a:lvl8pPr>
            <a:lvl9pPr lvl="8" algn="l">
              <a:spcBef>
                <a:spcPts val="0"/>
              </a:spcBef>
              <a:spcAft>
                <a:spcPts val="0"/>
              </a:spcAft>
              <a:buSzPts val="1400"/>
              <a:buNone/>
              <a:defRPr sz="2000">
                <a:solidFill>
                  <a:srgbClr val="CFCBBC"/>
                </a:solidFill>
                <a:latin typeface="Inter Medium"/>
                <a:ea typeface="Inter Medium"/>
                <a:cs typeface="Inter Medium"/>
                <a:sym typeface="Inter Medium"/>
              </a:defRPr>
            </a:lvl9pPr>
          </a:lstStyle>
          <a:p/>
        </p:txBody>
      </p:sp>
      <p:pic>
        <p:nvPicPr>
          <p:cNvPr id="19" name="Google Shape;19;p3" title="Crossref_25years_no-bg_logo-rev.png"/>
          <p:cNvPicPr preferRelativeResize="0"/>
          <p:nvPr/>
        </p:nvPicPr>
        <p:blipFill>
          <a:blip r:embed="rId2">
            <a:alphaModFix/>
          </a:blip>
          <a:stretch>
            <a:fillRect/>
          </a:stretch>
        </p:blipFill>
        <p:spPr>
          <a:xfrm>
            <a:off x="7807650" y="304850"/>
            <a:ext cx="1024625" cy="1073675"/>
          </a:xfrm>
          <a:prstGeom prst="rect">
            <a:avLst/>
          </a:prstGeom>
          <a:noFill/>
          <a:ln>
            <a:noFill/>
          </a:ln>
        </p:spPr>
      </p:pic>
      <p:pic>
        <p:nvPicPr>
          <p:cNvPr id="20" name="Google Shape;20;p3" title="full-page-white.png"/>
          <p:cNvPicPr preferRelativeResize="0"/>
          <p:nvPr/>
        </p:nvPicPr>
        <p:blipFill rotWithShape="1">
          <a:blip r:embed="rId3">
            <a:alphaModFix amt="40000"/>
          </a:blip>
          <a:srcRect b="5338" l="40147" r="17586" t="0"/>
          <a:stretch/>
        </p:blipFill>
        <p:spPr>
          <a:xfrm>
            <a:off x="0" y="-9325"/>
            <a:ext cx="4082826" cy="514349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39" name="Shape 139"/>
        <p:cNvGrpSpPr/>
        <p:nvPr/>
      </p:nvGrpSpPr>
      <p:grpSpPr>
        <a:xfrm>
          <a:off x="0" y="0"/>
          <a:ext cx="0" cy="0"/>
          <a:chOff x="0" y="0"/>
          <a:chExt cx="0" cy="0"/>
        </a:xfrm>
      </p:grpSpPr>
      <p:sp>
        <p:nvSpPr>
          <p:cNvPr id="140" name="Google Shape;140;p21"/>
          <p:cNvSpPr txBox="1"/>
          <p:nvPr>
            <p:ph type="title"/>
          </p:nvPr>
        </p:nvSpPr>
        <p:spPr>
          <a:xfrm>
            <a:off x="311700" y="257725"/>
            <a:ext cx="8520600" cy="75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1" name="Google Shape;141;p21"/>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pic>
        <p:nvPicPr>
          <p:cNvPr id="142" name="Google Shape;142;p21" title="Crossref_25years_no-bg_logo.png"/>
          <p:cNvPicPr preferRelativeResize="0"/>
          <p:nvPr/>
        </p:nvPicPr>
        <p:blipFill>
          <a:blip r:embed="rId2">
            <a:alphaModFix/>
          </a:blip>
          <a:stretch>
            <a:fillRect/>
          </a:stretch>
        </p:blipFill>
        <p:spPr>
          <a:xfrm>
            <a:off x="8164625" y="4110200"/>
            <a:ext cx="724324" cy="759000"/>
          </a:xfrm>
          <a:prstGeom prst="rect">
            <a:avLst/>
          </a:prstGeom>
          <a:noFill/>
          <a:ln>
            <a:noFill/>
          </a:ln>
        </p:spPr>
      </p:pic>
      <p:sp>
        <p:nvSpPr>
          <p:cNvPr id="143" name="Google Shape;143;p21"/>
          <p:cNvSpPr txBox="1"/>
          <p:nvPr>
            <p:ph idx="1" type="body"/>
          </p:nvPr>
        </p:nvSpPr>
        <p:spPr>
          <a:xfrm>
            <a:off x="311700" y="986725"/>
            <a:ext cx="4249500" cy="3022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4" name="Google Shape;144;p21"/>
          <p:cNvSpPr/>
          <p:nvPr>
            <p:ph idx="2" type="pic"/>
          </p:nvPr>
        </p:nvSpPr>
        <p:spPr>
          <a:xfrm>
            <a:off x="4639450" y="986725"/>
            <a:ext cx="4249500" cy="30228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1">
  <p:cSld name="TITLE_AND_TWO_COLUMNS_1_1">
    <p:spTree>
      <p:nvGrpSpPr>
        <p:cNvPr id="145" name="Shape 145"/>
        <p:cNvGrpSpPr/>
        <p:nvPr/>
      </p:nvGrpSpPr>
      <p:grpSpPr>
        <a:xfrm>
          <a:off x="0" y="0"/>
          <a:ext cx="0" cy="0"/>
          <a:chOff x="0" y="0"/>
          <a:chExt cx="0" cy="0"/>
        </a:xfrm>
      </p:grpSpPr>
      <p:sp>
        <p:nvSpPr>
          <p:cNvPr id="146" name="Google Shape;146;p22"/>
          <p:cNvSpPr txBox="1"/>
          <p:nvPr>
            <p:ph type="title"/>
          </p:nvPr>
        </p:nvSpPr>
        <p:spPr>
          <a:xfrm>
            <a:off x="311700" y="257725"/>
            <a:ext cx="8520600" cy="75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7" name="Google Shape;147;p22"/>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pic>
        <p:nvPicPr>
          <p:cNvPr id="148" name="Google Shape;148;p22" title="Crossref_25years_no-bg_logo.png"/>
          <p:cNvPicPr preferRelativeResize="0"/>
          <p:nvPr/>
        </p:nvPicPr>
        <p:blipFill>
          <a:blip r:embed="rId2">
            <a:alphaModFix/>
          </a:blip>
          <a:stretch>
            <a:fillRect/>
          </a:stretch>
        </p:blipFill>
        <p:spPr>
          <a:xfrm>
            <a:off x="8164625" y="4110200"/>
            <a:ext cx="724324" cy="759000"/>
          </a:xfrm>
          <a:prstGeom prst="rect">
            <a:avLst/>
          </a:prstGeom>
          <a:noFill/>
          <a:ln>
            <a:noFill/>
          </a:ln>
        </p:spPr>
      </p:pic>
      <p:sp>
        <p:nvSpPr>
          <p:cNvPr id="149" name="Google Shape;149;p22"/>
          <p:cNvSpPr txBox="1"/>
          <p:nvPr>
            <p:ph idx="1" type="body"/>
          </p:nvPr>
        </p:nvSpPr>
        <p:spPr>
          <a:xfrm>
            <a:off x="311700" y="986725"/>
            <a:ext cx="8520600" cy="3022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150" name="Shape 150"/>
        <p:cNvGrpSpPr/>
        <p:nvPr/>
      </p:nvGrpSpPr>
      <p:grpSpPr>
        <a:xfrm>
          <a:off x="0" y="0"/>
          <a:ext cx="0" cy="0"/>
          <a:chOff x="0" y="0"/>
          <a:chExt cx="0" cy="0"/>
        </a:xfrm>
      </p:grpSpPr>
      <p:sp>
        <p:nvSpPr>
          <p:cNvPr id="151" name="Google Shape;151;p23"/>
          <p:cNvSpPr/>
          <p:nvPr/>
        </p:nvSpPr>
        <p:spPr>
          <a:xfrm>
            <a:off x="0" y="0"/>
            <a:ext cx="9153300" cy="5143500"/>
          </a:xfrm>
          <a:prstGeom prst="rect">
            <a:avLst/>
          </a:prstGeom>
          <a:solidFill>
            <a:srgbClr val="3DB1C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2" name="Google Shape;152;p23" title="Subtitle-page-colour.png"/>
          <p:cNvPicPr preferRelativeResize="0"/>
          <p:nvPr/>
        </p:nvPicPr>
        <p:blipFill>
          <a:blip r:embed="rId2">
            <a:alphaModFix/>
          </a:blip>
          <a:stretch>
            <a:fillRect/>
          </a:stretch>
        </p:blipFill>
        <p:spPr>
          <a:xfrm>
            <a:off x="0" y="0"/>
            <a:ext cx="9144003" cy="5143501"/>
          </a:xfrm>
          <a:prstGeom prst="rect">
            <a:avLst/>
          </a:prstGeom>
          <a:noFill/>
          <a:ln>
            <a:noFill/>
          </a:ln>
        </p:spPr>
      </p:pic>
      <p:pic>
        <p:nvPicPr>
          <p:cNvPr id="153" name="Google Shape;153;p23"/>
          <p:cNvPicPr preferRelativeResize="0"/>
          <p:nvPr/>
        </p:nvPicPr>
        <p:blipFill>
          <a:blip r:embed="rId3">
            <a:alphaModFix/>
          </a:blip>
          <a:stretch>
            <a:fillRect/>
          </a:stretch>
        </p:blipFill>
        <p:spPr>
          <a:xfrm>
            <a:off x="-4575" y="0"/>
            <a:ext cx="9153149" cy="1952625"/>
          </a:xfrm>
          <a:prstGeom prst="rect">
            <a:avLst/>
          </a:prstGeom>
          <a:noFill/>
          <a:ln>
            <a:noFill/>
          </a:ln>
        </p:spPr>
      </p:pic>
      <p:pic>
        <p:nvPicPr>
          <p:cNvPr id="154" name="Google Shape;154;p23" title="Crossref_25years_no-bg_logo.png"/>
          <p:cNvPicPr preferRelativeResize="0"/>
          <p:nvPr/>
        </p:nvPicPr>
        <p:blipFill>
          <a:blip r:embed="rId4">
            <a:alphaModFix/>
          </a:blip>
          <a:stretch>
            <a:fillRect/>
          </a:stretch>
        </p:blipFill>
        <p:spPr>
          <a:xfrm>
            <a:off x="315751" y="328237"/>
            <a:ext cx="1236926" cy="1296150"/>
          </a:xfrm>
          <a:prstGeom prst="rect">
            <a:avLst/>
          </a:prstGeom>
          <a:noFill/>
          <a:ln>
            <a:noFill/>
          </a:ln>
        </p:spPr>
      </p:pic>
      <p:sp>
        <p:nvSpPr>
          <p:cNvPr id="155" name="Google Shape;155;p23"/>
          <p:cNvSpPr txBox="1"/>
          <p:nvPr>
            <p:ph type="ctrTitle"/>
          </p:nvPr>
        </p:nvSpPr>
        <p:spPr>
          <a:xfrm>
            <a:off x="3494725" y="2205550"/>
            <a:ext cx="5329800" cy="14541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6" name="Google Shape;156;p23"/>
          <p:cNvSpPr txBox="1"/>
          <p:nvPr>
            <p:ph idx="1" type="subTitle"/>
          </p:nvPr>
        </p:nvSpPr>
        <p:spPr>
          <a:xfrm>
            <a:off x="3494725" y="3659650"/>
            <a:ext cx="4824600" cy="1296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200"/>
              <a:buNone/>
              <a:defRPr b="1" sz="22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2">
  <p:cSld name="TITLE_2_2">
    <p:spTree>
      <p:nvGrpSpPr>
        <p:cNvPr id="157" name="Shape 157"/>
        <p:cNvGrpSpPr/>
        <p:nvPr/>
      </p:nvGrpSpPr>
      <p:grpSpPr>
        <a:xfrm>
          <a:off x="0" y="0"/>
          <a:ext cx="0" cy="0"/>
          <a:chOff x="0" y="0"/>
          <a:chExt cx="0" cy="0"/>
        </a:xfrm>
      </p:grpSpPr>
      <p:sp>
        <p:nvSpPr>
          <p:cNvPr id="158" name="Google Shape;158;p24"/>
          <p:cNvSpPr/>
          <p:nvPr/>
        </p:nvSpPr>
        <p:spPr>
          <a:xfrm>
            <a:off x="0" y="0"/>
            <a:ext cx="9153300" cy="5143500"/>
          </a:xfrm>
          <a:prstGeom prst="rect">
            <a:avLst/>
          </a:prstGeom>
          <a:solidFill>
            <a:srgbClr val="3DB1C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9" name="Google Shape;159;p24" title="Subtitle-page-colour.png"/>
          <p:cNvPicPr preferRelativeResize="0"/>
          <p:nvPr/>
        </p:nvPicPr>
        <p:blipFill>
          <a:blip r:embed="rId2">
            <a:alphaModFix/>
          </a:blip>
          <a:stretch>
            <a:fillRect/>
          </a:stretch>
        </p:blipFill>
        <p:spPr>
          <a:xfrm>
            <a:off x="0" y="0"/>
            <a:ext cx="9144003" cy="5143501"/>
          </a:xfrm>
          <a:prstGeom prst="rect">
            <a:avLst/>
          </a:prstGeom>
          <a:noFill/>
          <a:ln>
            <a:noFill/>
          </a:ln>
        </p:spPr>
      </p:pic>
      <p:sp>
        <p:nvSpPr>
          <p:cNvPr id="160" name="Google Shape;160;p24"/>
          <p:cNvSpPr txBox="1"/>
          <p:nvPr>
            <p:ph type="ctrTitle"/>
          </p:nvPr>
        </p:nvSpPr>
        <p:spPr>
          <a:xfrm>
            <a:off x="3494725" y="2205550"/>
            <a:ext cx="5329800" cy="14541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5100"/>
              <a:buNone/>
              <a:defRPr sz="51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1" name="Google Shape;161;p24"/>
          <p:cNvSpPr txBox="1"/>
          <p:nvPr>
            <p:ph idx="1" type="subTitle"/>
          </p:nvPr>
        </p:nvSpPr>
        <p:spPr>
          <a:xfrm>
            <a:off x="3494725" y="3659650"/>
            <a:ext cx="4824600" cy="1296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200"/>
              <a:buNone/>
              <a:defRPr b="1" sz="22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62" name="Google Shape;162;p24" title="Crossref_25years_single-colour_negative_logo.png"/>
          <p:cNvPicPr preferRelativeResize="0"/>
          <p:nvPr/>
        </p:nvPicPr>
        <p:blipFill>
          <a:blip r:embed="rId3">
            <a:alphaModFix/>
          </a:blip>
          <a:stretch>
            <a:fillRect/>
          </a:stretch>
        </p:blipFill>
        <p:spPr>
          <a:xfrm>
            <a:off x="7600225" y="125525"/>
            <a:ext cx="1443699" cy="14436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2_1">
    <p:spTree>
      <p:nvGrpSpPr>
        <p:cNvPr id="163" name="Shape 163"/>
        <p:cNvGrpSpPr/>
        <p:nvPr/>
      </p:nvGrpSpPr>
      <p:grpSpPr>
        <a:xfrm>
          <a:off x="0" y="0"/>
          <a:ext cx="0" cy="0"/>
          <a:chOff x="0" y="0"/>
          <a:chExt cx="0" cy="0"/>
        </a:xfrm>
      </p:grpSpPr>
      <p:sp>
        <p:nvSpPr>
          <p:cNvPr id="164" name="Google Shape;164;p25"/>
          <p:cNvSpPr/>
          <p:nvPr/>
        </p:nvSpPr>
        <p:spPr>
          <a:xfrm>
            <a:off x="0" y="0"/>
            <a:ext cx="9153300" cy="5143500"/>
          </a:xfrm>
          <a:prstGeom prst="rect">
            <a:avLst/>
          </a:prstGeom>
          <a:solidFill>
            <a:srgbClr val="3DB1C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5" name="Google Shape;165;p25" title="Subtitle-page-white.png"/>
          <p:cNvPicPr preferRelativeResize="0"/>
          <p:nvPr/>
        </p:nvPicPr>
        <p:blipFill>
          <a:blip r:embed="rId2">
            <a:alphaModFix amt="40000"/>
          </a:blip>
          <a:stretch>
            <a:fillRect/>
          </a:stretch>
        </p:blipFill>
        <p:spPr>
          <a:xfrm>
            <a:off x="0" y="0"/>
            <a:ext cx="9144003" cy="5143501"/>
          </a:xfrm>
          <a:prstGeom prst="rect">
            <a:avLst/>
          </a:prstGeom>
          <a:noFill/>
          <a:ln>
            <a:noFill/>
          </a:ln>
        </p:spPr>
      </p:pic>
      <p:pic>
        <p:nvPicPr>
          <p:cNvPr id="166" name="Google Shape;166;p25"/>
          <p:cNvPicPr preferRelativeResize="0"/>
          <p:nvPr/>
        </p:nvPicPr>
        <p:blipFill>
          <a:blip r:embed="rId3">
            <a:alphaModFix/>
          </a:blip>
          <a:stretch>
            <a:fillRect/>
          </a:stretch>
        </p:blipFill>
        <p:spPr>
          <a:xfrm>
            <a:off x="-4575" y="0"/>
            <a:ext cx="9153149" cy="1952625"/>
          </a:xfrm>
          <a:prstGeom prst="rect">
            <a:avLst/>
          </a:prstGeom>
          <a:noFill/>
          <a:ln>
            <a:noFill/>
          </a:ln>
        </p:spPr>
      </p:pic>
      <p:pic>
        <p:nvPicPr>
          <p:cNvPr id="167" name="Google Shape;167;p25" title="Crossref_25years_no-bg_logo.png"/>
          <p:cNvPicPr preferRelativeResize="0"/>
          <p:nvPr/>
        </p:nvPicPr>
        <p:blipFill>
          <a:blip r:embed="rId4">
            <a:alphaModFix/>
          </a:blip>
          <a:stretch>
            <a:fillRect/>
          </a:stretch>
        </p:blipFill>
        <p:spPr>
          <a:xfrm>
            <a:off x="315751" y="328237"/>
            <a:ext cx="1236926" cy="1296150"/>
          </a:xfrm>
          <a:prstGeom prst="rect">
            <a:avLst/>
          </a:prstGeom>
          <a:noFill/>
          <a:ln>
            <a:noFill/>
          </a:ln>
        </p:spPr>
      </p:pic>
      <p:sp>
        <p:nvSpPr>
          <p:cNvPr id="168" name="Google Shape;168;p25"/>
          <p:cNvSpPr txBox="1"/>
          <p:nvPr>
            <p:ph type="ctrTitle"/>
          </p:nvPr>
        </p:nvSpPr>
        <p:spPr>
          <a:xfrm>
            <a:off x="3494725" y="2205550"/>
            <a:ext cx="5329800" cy="14541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9" name="Google Shape;169;p25"/>
          <p:cNvSpPr txBox="1"/>
          <p:nvPr>
            <p:ph idx="1" type="subTitle"/>
          </p:nvPr>
        </p:nvSpPr>
        <p:spPr>
          <a:xfrm>
            <a:off x="3494725" y="3659650"/>
            <a:ext cx="4824600" cy="1296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200"/>
              <a:buNone/>
              <a:defRPr b="1" sz="22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p:cSld name="TITLE_2_1_1">
    <p:spTree>
      <p:nvGrpSpPr>
        <p:cNvPr id="170" name="Shape 170"/>
        <p:cNvGrpSpPr/>
        <p:nvPr/>
      </p:nvGrpSpPr>
      <p:grpSpPr>
        <a:xfrm>
          <a:off x="0" y="0"/>
          <a:ext cx="0" cy="0"/>
          <a:chOff x="0" y="0"/>
          <a:chExt cx="0" cy="0"/>
        </a:xfrm>
      </p:grpSpPr>
      <p:sp>
        <p:nvSpPr>
          <p:cNvPr id="171" name="Google Shape;171;p26"/>
          <p:cNvSpPr/>
          <p:nvPr/>
        </p:nvSpPr>
        <p:spPr>
          <a:xfrm>
            <a:off x="0" y="0"/>
            <a:ext cx="9153300" cy="5143500"/>
          </a:xfrm>
          <a:prstGeom prst="rect">
            <a:avLst/>
          </a:prstGeom>
          <a:solidFill>
            <a:srgbClr val="005F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2" name="Google Shape;172;p26" title="Subtitle-page-white.png"/>
          <p:cNvPicPr preferRelativeResize="0"/>
          <p:nvPr/>
        </p:nvPicPr>
        <p:blipFill>
          <a:blip r:embed="rId2">
            <a:alphaModFix amt="40000"/>
          </a:blip>
          <a:stretch>
            <a:fillRect/>
          </a:stretch>
        </p:blipFill>
        <p:spPr>
          <a:xfrm>
            <a:off x="0" y="0"/>
            <a:ext cx="9144003" cy="5143501"/>
          </a:xfrm>
          <a:prstGeom prst="rect">
            <a:avLst/>
          </a:prstGeom>
          <a:noFill/>
          <a:ln>
            <a:noFill/>
          </a:ln>
        </p:spPr>
      </p:pic>
      <p:pic>
        <p:nvPicPr>
          <p:cNvPr id="173" name="Google Shape;173;p26"/>
          <p:cNvPicPr preferRelativeResize="0"/>
          <p:nvPr/>
        </p:nvPicPr>
        <p:blipFill>
          <a:blip r:embed="rId3">
            <a:alphaModFix/>
          </a:blip>
          <a:stretch>
            <a:fillRect/>
          </a:stretch>
        </p:blipFill>
        <p:spPr>
          <a:xfrm>
            <a:off x="-4575" y="0"/>
            <a:ext cx="9153149" cy="1952625"/>
          </a:xfrm>
          <a:prstGeom prst="rect">
            <a:avLst/>
          </a:prstGeom>
          <a:noFill/>
          <a:ln>
            <a:noFill/>
          </a:ln>
        </p:spPr>
      </p:pic>
      <p:pic>
        <p:nvPicPr>
          <p:cNvPr id="174" name="Google Shape;174;p26" title="Crossref_25years_no-bg_logo.png"/>
          <p:cNvPicPr preferRelativeResize="0"/>
          <p:nvPr/>
        </p:nvPicPr>
        <p:blipFill>
          <a:blip r:embed="rId4">
            <a:alphaModFix/>
          </a:blip>
          <a:stretch>
            <a:fillRect/>
          </a:stretch>
        </p:blipFill>
        <p:spPr>
          <a:xfrm>
            <a:off x="315751" y="328237"/>
            <a:ext cx="1236926" cy="1296150"/>
          </a:xfrm>
          <a:prstGeom prst="rect">
            <a:avLst/>
          </a:prstGeom>
          <a:noFill/>
          <a:ln>
            <a:noFill/>
          </a:ln>
        </p:spPr>
      </p:pic>
      <p:sp>
        <p:nvSpPr>
          <p:cNvPr id="175" name="Google Shape;175;p26"/>
          <p:cNvSpPr txBox="1"/>
          <p:nvPr>
            <p:ph type="ctrTitle"/>
          </p:nvPr>
        </p:nvSpPr>
        <p:spPr>
          <a:xfrm>
            <a:off x="3494725" y="2205550"/>
            <a:ext cx="5329800" cy="14541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76" name="Google Shape;176;p26"/>
          <p:cNvSpPr txBox="1"/>
          <p:nvPr>
            <p:ph idx="1" type="subTitle"/>
          </p:nvPr>
        </p:nvSpPr>
        <p:spPr>
          <a:xfrm>
            <a:off x="3494725" y="3659650"/>
            <a:ext cx="4824600" cy="1296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200"/>
              <a:buNone/>
              <a:defRPr b="1" sz="22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1">
  <p:cSld name="TITLE_2_1_1_1">
    <p:spTree>
      <p:nvGrpSpPr>
        <p:cNvPr id="177" name="Shape 177"/>
        <p:cNvGrpSpPr/>
        <p:nvPr/>
      </p:nvGrpSpPr>
      <p:grpSpPr>
        <a:xfrm>
          <a:off x="0" y="0"/>
          <a:ext cx="0" cy="0"/>
          <a:chOff x="0" y="0"/>
          <a:chExt cx="0" cy="0"/>
        </a:xfrm>
      </p:grpSpPr>
      <p:sp>
        <p:nvSpPr>
          <p:cNvPr id="178" name="Google Shape;178;p27"/>
          <p:cNvSpPr/>
          <p:nvPr/>
        </p:nvSpPr>
        <p:spPr>
          <a:xfrm>
            <a:off x="0" y="0"/>
            <a:ext cx="9153300" cy="5143500"/>
          </a:xfrm>
          <a:prstGeom prst="rect">
            <a:avLst/>
          </a:prstGeom>
          <a:solidFill>
            <a:srgbClr val="005F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9" name="Google Shape;179;p27" title="Subtitle-page-white.png"/>
          <p:cNvPicPr preferRelativeResize="0"/>
          <p:nvPr/>
        </p:nvPicPr>
        <p:blipFill>
          <a:blip r:embed="rId2">
            <a:alphaModFix amt="40000"/>
          </a:blip>
          <a:stretch>
            <a:fillRect/>
          </a:stretch>
        </p:blipFill>
        <p:spPr>
          <a:xfrm>
            <a:off x="0" y="0"/>
            <a:ext cx="9144003" cy="5143501"/>
          </a:xfrm>
          <a:prstGeom prst="rect">
            <a:avLst/>
          </a:prstGeom>
          <a:noFill/>
          <a:ln>
            <a:noFill/>
          </a:ln>
        </p:spPr>
      </p:pic>
      <p:sp>
        <p:nvSpPr>
          <p:cNvPr id="180" name="Google Shape;180;p27"/>
          <p:cNvSpPr txBox="1"/>
          <p:nvPr>
            <p:ph type="ctrTitle"/>
          </p:nvPr>
        </p:nvSpPr>
        <p:spPr>
          <a:xfrm>
            <a:off x="3494725" y="2205550"/>
            <a:ext cx="5329800" cy="14541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5100"/>
              <a:buNone/>
              <a:defRPr sz="51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81" name="Google Shape;181;p27"/>
          <p:cNvSpPr txBox="1"/>
          <p:nvPr>
            <p:ph idx="1" type="subTitle"/>
          </p:nvPr>
        </p:nvSpPr>
        <p:spPr>
          <a:xfrm>
            <a:off x="3494725" y="3659650"/>
            <a:ext cx="4824600" cy="1296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200"/>
              <a:buNone/>
              <a:defRPr b="1" sz="22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82" name="Google Shape;182;p27" title="Crossref_25years_single-colour_negative_logo.png"/>
          <p:cNvPicPr preferRelativeResize="0"/>
          <p:nvPr/>
        </p:nvPicPr>
        <p:blipFill>
          <a:blip r:embed="rId3">
            <a:alphaModFix/>
          </a:blip>
          <a:stretch>
            <a:fillRect/>
          </a:stretch>
        </p:blipFill>
        <p:spPr>
          <a:xfrm>
            <a:off x="7600225" y="125525"/>
            <a:ext cx="1443699" cy="14436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solidFill>
          <a:srgbClr val="005F83"/>
        </a:solidFill>
      </p:bgPr>
    </p:bg>
    <p:spTree>
      <p:nvGrpSpPr>
        <p:cNvPr id="21" name="Shape 21"/>
        <p:cNvGrpSpPr/>
        <p:nvPr/>
      </p:nvGrpSpPr>
      <p:grpSpPr>
        <a:xfrm>
          <a:off x="0" y="0"/>
          <a:ext cx="0" cy="0"/>
          <a:chOff x="0" y="0"/>
          <a:chExt cx="0" cy="0"/>
        </a:xfrm>
      </p:grpSpPr>
      <p:sp>
        <p:nvSpPr>
          <p:cNvPr id="22" name="Google Shape;22;p4"/>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
        <p:nvSpPr>
          <p:cNvPr id="23" name="Google Shape;23;p4"/>
          <p:cNvSpPr txBox="1"/>
          <p:nvPr>
            <p:ph type="ctrTitle"/>
          </p:nvPr>
        </p:nvSpPr>
        <p:spPr>
          <a:xfrm>
            <a:off x="4226375" y="1665875"/>
            <a:ext cx="4605900" cy="1565100"/>
          </a:xfrm>
          <a:prstGeom prst="rect">
            <a:avLst/>
          </a:prstGeom>
        </p:spPr>
        <p:txBody>
          <a:bodyPr anchorCtr="0" anchor="ctr" bIns="91425" lIns="91425" spcFirstLastPara="1" rIns="91425" wrap="square" tIns="91425">
            <a:normAutofit/>
          </a:bodyPr>
          <a:lstStyle>
            <a:lvl1pPr lvl="0" algn="l">
              <a:spcBef>
                <a:spcPts val="0"/>
              </a:spcBef>
              <a:spcAft>
                <a:spcPts val="0"/>
              </a:spcAft>
              <a:buNone/>
              <a:defRPr b="1" sz="4400">
                <a:solidFill>
                  <a:schemeClr val="lt1"/>
                </a:solidFill>
              </a:defRPr>
            </a:lvl1pPr>
            <a:lvl2pPr lvl="1" algn="l">
              <a:spcBef>
                <a:spcPts val="0"/>
              </a:spcBef>
              <a:spcAft>
                <a:spcPts val="0"/>
              </a:spcAft>
              <a:buNone/>
              <a:defRPr b="1" sz="4800">
                <a:solidFill>
                  <a:schemeClr val="lt1"/>
                </a:solidFill>
              </a:defRPr>
            </a:lvl2pPr>
            <a:lvl3pPr lvl="2" algn="l">
              <a:spcBef>
                <a:spcPts val="0"/>
              </a:spcBef>
              <a:spcAft>
                <a:spcPts val="0"/>
              </a:spcAft>
              <a:buNone/>
              <a:defRPr b="1" sz="4800">
                <a:solidFill>
                  <a:schemeClr val="lt1"/>
                </a:solidFill>
              </a:defRPr>
            </a:lvl3pPr>
            <a:lvl4pPr lvl="3" algn="l">
              <a:spcBef>
                <a:spcPts val="0"/>
              </a:spcBef>
              <a:spcAft>
                <a:spcPts val="0"/>
              </a:spcAft>
              <a:buNone/>
              <a:defRPr b="1" sz="4800">
                <a:solidFill>
                  <a:schemeClr val="lt1"/>
                </a:solidFill>
              </a:defRPr>
            </a:lvl4pPr>
            <a:lvl5pPr lvl="4" algn="l">
              <a:spcBef>
                <a:spcPts val="0"/>
              </a:spcBef>
              <a:spcAft>
                <a:spcPts val="0"/>
              </a:spcAft>
              <a:buNone/>
              <a:defRPr b="1" sz="4800">
                <a:solidFill>
                  <a:schemeClr val="lt1"/>
                </a:solidFill>
              </a:defRPr>
            </a:lvl5pPr>
            <a:lvl6pPr lvl="5" algn="l">
              <a:spcBef>
                <a:spcPts val="0"/>
              </a:spcBef>
              <a:spcAft>
                <a:spcPts val="0"/>
              </a:spcAft>
              <a:buNone/>
              <a:defRPr b="1" sz="4800">
                <a:solidFill>
                  <a:schemeClr val="lt1"/>
                </a:solidFill>
              </a:defRPr>
            </a:lvl6pPr>
            <a:lvl7pPr lvl="6" algn="l">
              <a:spcBef>
                <a:spcPts val="0"/>
              </a:spcBef>
              <a:spcAft>
                <a:spcPts val="0"/>
              </a:spcAft>
              <a:buNone/>
              <a:defRPr b="1" sz="4800">
                <a:solidFill>
                  <a:schemeClr val="lt1"/>
                </a:solidFill>
              </a:defRPr>
            </a:lvl7pPr>
            <a:lvl8pPr lvl="7" algn="l">
              <a:spcBef>
                <a:spcPts val="0"/>
              </a:spcBef>
              <a:spcAft>
                <a:spcPts val="0"/>
              </a:spcAft>
              <a:buNone/>
              <a:defRPr b="1" sz="4800">
                <a:solidFill>
                  <a:schemeClr val="lt1"/>
                </a:solidFill>
              </a:defRPr>
            </a:lvl8pPr>
            <a:lvl9pPr lvl="8" algn="l">
              <a:spcBef>
                <a:spcPts val="0"/>
              </a:spcBef>
              <a:spcAft>
                <a:spcPts val="0"/>
              </a:spcAft>
              <a:buNone/>
              <a:defRPr b="1" sz="4800">
                <a:solidFill>
                  <a:schemeClr val="lt1"/>
                </a:solidFill>
              </a:defRPr>
            </a:lvl9pPr>
          </a:lstStyle>
          <a:p/>
        </p:txBody>
      </p:sp>
      <p:sp>
        <p:nvSpPr>
          <p:cNvPr id="24" name="Google Shape;24;p4"/>
          <p:cNvSpPr txBox="1"/>
          <p:nvPr>
            <p:ph idx="1" type="subTitle"/>
          </p:nvPr>
        </p:nvSpPr>
        <p:spPr>
          <a:xfrm>
            <a:off x="4226375" y="3346700"/>
            <a:ext cx="4605900" cy="792600"/>
          </a:xfrm>
          <a:prstGeom prst="rect">
            <a:avLst/>
          </a:prstGeom>
        </p:spPr>
        <p:txBody>
          <a:bodyPr anchorCtr="0" anchor="t" bIns="91425" lIns="91425" spcFirstLastPara="1" rIns="91425" wrap="square" tIns="91425">
            <a:normAutofit/>
          </a:bodyPr>
          <a:lstStyle>
            <a:lvl1pPr lvl="0" algn="l">
              <a:spcBef>
                <a:spcPts val="0"/>
              </a:spcBef>
              <a:spcAft>
                <a:spcPts val="0"/>
              </a:spcAft>
              <a:buSzPts val="1800"/>
              <a:buNone/>
              <a:defRPr sz="2000">
                <a:solidFill>
                  <a:srgbClr val="CFCBBC"/>
                </a:solidFill>
                <a:latin typeface="Inter Medium"/>
                <a:ea typeface="Inter Medium"/>
                <a:cs typeface="Inter Medium"/>
                <a:sym typeface="Inter Medium"/>
              </a:defRPr>
            </a:lvl1pPr>
            <a:lvl2pPr lvl="1" algn="l">
              <a:spcBef>
                <a:spcPts val="0"/>
              </a:spcBef>
              <a:spcAft>
                <a:spcPts val="0"/>
              </a:spcAft>
              <a:buSzPts val="1400"/>
              <a:buNone/>
              <a:defRPr sz="2000">
                <a:solidFill>
                  <a:srgbClr val="CFCBBC"/>
                </a:solidFill>
                <a:latin typeface="Inter Medium"/>
                <a:ea typeface="Inter Medium"/>
                <a:cs typeface="Inter Medium"/>
                <a:sym typeface="Inter Medium"/>
              </a:defRPr>
            </a:lvl2pPr>
            <a:lvl3pPr lvl="2" algn="l">
              <a:spcBef>
                <a:spcPts val="0"/>
              </a:spcBef>
              <a:spcAft>
                <a:spcPts val="0"/>
              </a:spcAft>
              <a:buSzPts val="1400"/>
              <a:buNone/>
              <a:defRPr sz="2000">
                <a:solidFill>
                  <a:srgbClr val="CFCBBC"/>
                </a:solidFill>
                <a:latin typeface="Inter Medium"/>
                <a:ea typeface="Inter Medium"/>
                <a:cs typeface="Inter Medium"/>
                <a:sym typeface="Inter Medium"/>
              </a:defRPr>
            </a:lvl3pPr>
            <a:lvl4pPr lvl="3" algn="l">
              <a:spcBef>
                <a:spcPts val="0"/>
              </a:spcBef>
              <a:spcAft>
                <a:spcPts val="0"/>
              </a:spcAft>
              <a:buSzPts val="1400"/>
              <a:buNone/>
              <a:defRPr sz="2000">
                <a:solidFill>
                  <a:srgbClr val="CFCBBC"/>
                </a:solidFill>
                <a:latin typeface="Inter Medium"/>
                <a:ea typeface="Inter Medium"/>
                <a:cs typeface="Inter Medium"/>
                <a:sym typeface="Inter Medium"/>
              </a:defRPr>
            </a:lvl4pPr>
            <a:lvl5pPr lvl="4" algn="l">
              <a:spcBef>
                <a:spcPts val="0"/>
              </a:spcBef>
              <a:spcAft>
                <a:spcPts val="0"/>
              </a:spcAft>
              <a:buSzPts val="1400"/>
              <a:buNone/>
              <a:defRPr sz="2000">
                <a:solidFill>
                  <a:srgbClr val="CFCBBC"/>
                </a:solidFill>
                <a:latin typeface="Inter Medium"/>
                <a:ea typeface="Inter Medium"/>
                <a:cs typeface="Inter Medium"/>
                <a:sym typeface="Inter Medium"/>
              </a:defRPr>
            </a:lvl5pPr>
            <a:lvl6pPr lvl="5" algn="l">
              <a:spcBef>
                <a:spcPts val="0"/>
              </a:spcBef>
              <a:spcAft>
                <a:spcPts val="0"/>
              </a:spcAft>
              <a:buSzPts val="1400"/>
              <a:buNone/>
              <a:defRPr sz="2000">
                <a:solidFill>
                  <a:srgbClr val="CFCBBC"/>
                </a:solidFill>
                <a:latin typeface="Inter Medium"/>
                <a:ea typeface="Inter Medium"/>
                <a:cs typeface="Inter Medium"/>
                <a:sym typeface="Inter Medium"/>
              </a:defRPr>
            </a:lvl6pPr>
            <a:lvl7pPr lvl="6" algn="l">
              <a:spcBef>
                <a:spcPts val="0"/>
              </a:spcBef>
              <a:spcAft>
                <a:spcPts val="0"/>
              </a:spcAft>
              <a:buSzPts val="1400"/>
              <a:buNone/>
              <a:defRPr sz="2000">
                <a:solidFill>
                  <a:srgbClr val="CFCBBC"/>
                </a:solidFill>
                <a:latin typeface="Inter Medium"/>
                <a:ea typeface="Inter Medium"/>
                <a:cs typeface="Inter Medium"/>
                <a:sym typeface="Inter Medium"/>
              </a:defRPr>
            </a:lvl7pPr>
            <a:lvl8pPr lvl="7" algn="l">
              <a:spcBef>
                <a:spcPts val="0"/>
              </a:spcBef>
              <a:spcAft>
                <a:spcPts val="0"/>
              </a:spcAft>
              <a:buSzPts val="1400"/>
              <a:buNone/>
              <a:defRPr sz="2000">
                <a:solidFill>
                  <a:srgbClr val="CFCBBC"/>
                </a:solidFill>
                <a:latin typeface="Inter Medium"/>
                <a:ea typeface="Inter Medium"/>
                <a:cs typeface="Inter Medium"/>
                <a:sym typeface="Inter Medium"/>
              </a:defRPr>
            </a:lvl8pPr>
            <a:lvl9pPr lvl="8" algn="l">
              <a:spcBef>
                <a:spcPts val="0"/>
              </a:spcBef>
              <a:spcAft>
                <a:spcPts val="0"/>
              </a:spcAft>
              <a:buSzPts val="1400"/>
              <a:buNone/>
              <a:defRPr sz="2000">
                <a:solidFill>
                  <a:srgbClr val="CFCBBC"/>
                </a:solidFill>
                <a:latin typeface="Inter Medium"/>
                <a:ea typeface="Inter Medium"/>
                <a:cs typeface="Inter Medium"/>
                <a:sym typeface="Inter Medium"/>
              </a:defRPr>
            </a:lvl9pPr>
          </a:lstStyle>
          <a:p/>
        </p:txBody>
      </p:sp>
      <p:pic>
        <p:nvPicPr>
          <p:cNvPr id="25" name="Google Shape;25;p4" title="Crossref_25years_single-colour_negative_logo.png"/>
          <p:cNvPicPr preferRelativeResize="0"/>
          <p:nvPr/>
        </p:nvPicPr>
        <p:blipFill>
          <a:blip r:embed="rId2">
            <a:alphaModFix/>
          </a:blip>
          <a:stretch>
            <a:fillRect/>
          </a:stretch>
        </p:blipFill>
        <p:spPr>
          <a:xfrm>
            <a:off x="7600225" y="125525"/>
            <a:ext cx="1443699" cy="1443675"/>
          </a:xfrm>
          <a:prstGeom prst="rect">
            <a:avLst/>
          </a:prstGeom>
          <a:noFill/>
          <a:ln>
            <a:noFill/>
          </a:ln>
        </p:spPr>
      </p:pic>
      <p:pic>
        <p:nvPicPr>
          <p:cNvPr id="26" name="Google Shape;26;p4" title="full-page-white.png"/>
          <p:cNvPicPr preferRelativeResize="0"/>
          <p:nvPr/>
        </p:nvPicPr>
        <p:blipFill rotWithShape="1">
          <a:blip r:embed="rId3">
            <a:alphaModFix amt="40000"/>
          </a:blip>
          <a:srcRect b="5338" l="40147" r="17586" t="0"/>
          <a:stretch/>
        </p:blipFill>
        <p:spPr>
          <a:xfrm>
            <a:off x="0" y="-9325"/>
            <a:ext cx="4082826" cy="51434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p:nvPr/>
        </p:nvSpPr>
        <p:spPr>
          <a:xfrm>
            <a:off x="-9150" y="0"/>
            <a:ext cx="9144000" cy="5143500"/>
          </a:xfrm>
          <a:prstGeom prst="rect">
            <a:avLst/>
          </a:prstGeom>
          <a:solidFill>
            <a:srgbClr val="FFC7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0" name="Google Shape;30;p5" title="Subtitle-page-white.png"/>
          <p:cNvPicPr preferRelativeResize="0"/>
          <p:nvPr/>
        </p:nvPicPr>
        <p:blipFill>
          <a:blip r:embed="rId2">
            <a:alphaModFix amt="50000"/>
          </a:blip>
          <a:stretch>
            <a:fillRect/>
          </a:stretch>
        </p:blipFill>
        <p:spPr>
          <a:xfrm>
            <a:off x="0" y="0"/>
            <a:ext cx="9144003" cy="5143501"/>
          </a:xfrm>
          <a:prstGeom prst="rect">
            <a:avLst/>
          </a:prstGeom>
          <a:noFill/>
          <a:ln>
            <a:noFill/>
          </a:ln>
        </p:spPr>
      </p:pic>
      <p:pic>
        <p:nvPicPr>
          <p:cNvPr id="31" name="Google Shape;31;p5"/>
          <p:cNvPicPr preferRelativeResize="0"/>
          <p:nvPr/>
        </p:nvPicPr>
        <p:blipFill>
          <a:blip r:embed="rId3">
            <a:alphaModFix/>
          </a:blip>
          <a:stretch>
            <a:fillRect/>
          </a:stretch>
        </p:blipFill>
        <p:spPr>
          <a:xfrm>
            <a:off x="-9150" y="0"/>
            <a:ext cx="9153149" cy="1952625"/>
          </a:xfrm>
          <a:prstGeom prst="rect">
            <a:avLst/>
          </a:prstGeom>
          <a:noFill/>
          <a:ln>
            <a:noFill/>
          </a:ln>
        </p:spPr>
      </p:pic>
      <p:pic>
        <p:nvPicPr>
          <p:cNvPr id="32" name="Google Shape;32;p5" title="Crossref_25years_no-bg_logo.png"/>
          <p:cNvPicPr preferRelativeResize="0"/>
          <p:nvPr/>
        </p:nvPicPr>
        <p:blipFill>
          <a:blip r:embed="rId4">
            <a:alphaModFix/>
          </a:blip>
          <a:stretch>
            <a:fillRect/>
          </a:stretch>
        </p:blipFill>
        <p:spPr>
          <a:xfrm>
            <a:off x="311176" y="328237"/>
            <a:ext cx="1236926" cy="1296150"/>
          </a:xfrm>
          <a:prstGeom prst="rect">
            <a:avLst/>
          </a:prstGeom>
          <a:noFill/>
          <a:ln>
            <a:noFill/>
          </a:ln>
        </p:spPr>
      </p:pic>
      <p:sp>
        <p:nvSpPr>
          <p:cNvPr id="33" name="Google Shape;33;p5"/>
          <p:cNvSpPr txBox="1"/>
          <p:nvPr>
            <p:ph type="ctrTitle"/>
          </p:nvPr>
        </p:nvSpPr>
        <p:spPr>
          <a:xfrm>
            <a:off x="3410950" y="2071213"/>
            <a:ext cx="5421300" cy="1565100"/>
          </a:xfrm>
          <a:prstGeom prst="rect">
            <a:avLst/>
          </a:prstGeom>
        </p:spPr>
        <p:txBody>
          <a:bodyPr anchorCtr="0" anchor="t" bIns="91425" lIns="91425" spcFirstLastPara="1" rIns="91425" wrap="square" tIns="91425">
            <a:normAutofit/>
          </a:bodyPr>
          <a:lstStyle>
            <a:lvl1pPr lvl="0">
              <a:spcBef>
                <a:spcPts val="0"/>
              </a:spcBef>
              <a:spcAft>
                <a:spcPts val="0"/>
              </a:spcAft>
              <a:buNone/>
              <a:defRPr b="1" sz="4800">
                <a:solidFill>
                  <a:srgbClr val="535353"/>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4" name="Google Shape;34;p5"/>
          <p:cNvSpPr txBox="1"/>
          <p:nvPr>
            <p:ph idx="1" type="subTitle"/>
          </p:nvPr>
        </p:nvSpPr>
        <p:spPr>
          <a:xfrm>
            <a:off x="3443450" y="3752050"/>
            <a:ext cx="4707000" cy="792600"/>
          </a:xfrm>
          <a:prstGeom prst="rect">
            <a:avLst/>
          </a:prstGeom>
        </p:spPr>
        <p:txBody>
          <a:bodyPr anchorCtr="0" anchor="t" bIns="91425" lIns="91425" spcFirstLastPara="1" rIns="91425" wrap="square" tIns="91425">
            <a:normAutofit/>
          </a:bodyPr>
          <a:lstStyle>
            <a:lvl1pPr lvl="0">
              <a:spcBef>
                <a:spcPts val="0"/>
              </a:spcBef>
              <a:spcAft>
                <a:spcPts val="0"/>
              </a:spcAft>
              <a:buClr>
                <a:srgbClr val="535353"/>
              </a:buClr>
              <a:buSzPts val="2000"/>
              <a:buNone/>
              <a:defRPr sz="2000">
                <a:solidFill>
                  <a:srgbClr val="53535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5" name="Shape 35"/>
        <p:cNvGrpSpPr/>
        <p:nvPr/>
      </p:nvGrpSpPr>
      <p:grpSpPr>
        <a:xfrm>
          <a:off x="0" y="0"/>
          <a:ext cx="0" cy="0"/>
          <a:chOff x="0" y="0"/>
          <a:chExt cx="0" cy="0"/>
        </a:xfrm>
      </p:grpSpPr>
      <p:sp>
        <p:nvSpPr>
          <p:cNvPr id="36" name="Google Shape;36;p6"/>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
        <p:nvSpPr>
          <p:cNvPr id="37" name="Google Shape;37;p6"/>
          <p:cNvSpPr/>
          <p:nvPr/>
        </p:nvSpPr>
        <p:spPr>
          <a:xfrm>
            <a:off x="-9150" y="0"/>
            <a:ext cx="9144000" cy="5143500"/>
          </a:xfrm>
          <a:prstGeom prst="rect">
            <a:avLst/>
          </a:prstGeom>
          <a:solidFill>
            <a:srgbClr val="3DB1C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8" name="Google Shape;38;p6" title="Subtitle-page-white.png"/>
          <p:cNvPicPr preferRelativeResize="0"/>
          <p:nvPr/>
        </p:nvPicPr>
        <p:blipFill>
          <a:blip r:embed="rId2">
            <a:alphaModFix amt="50000"/>
          </a:blip>
          <a:stretch>
            <a:fillRect/>
          </a:stretch>
        </p:blipFill>
        <p:spPr>
          <a:xfrm>
            <a:off x="0" y="0"/>
            <a:ext cx="9118602" cy="5143499"/>
          </a:xfrm>
          <a:prstGeom prst="rect">
            <a:avLst/>
          </a:prstGeom>
          <a:noFill/>
          <a:ln>
            <a:noFill/>
          </a:ln>
        </p:spPr>
      </p:pic>
      <p:pic>
        <p:nvPicPr>
          <p:cNvPr id="39" name="Google Shape;39;p6"/>
          <p:cNvPicPr preferRelativeResize="0"/>
          <p:nvPr/>
        </p:nvPicPr>
        <p:blipFill>
          <a:blip r:embed="rId3">
            <a:alphaModFix/>
          </a:blip>
          <a:stretch>
            <a:fillRect/>
          </a:stretch>
        </p:blipFill>
        <p:spPr>
          <a:xfrm>
            <a:off x="-9150" y="0"/>
            <a:ext cx="9153149" cy="1952625"/>
          </a:xfrm>
          <a:prstGeom prst="rect">
            <a:avLst/>
          </a:prstGeom>
          <a:noFill/>
          <a:ln>
            <a:noFill/>
          </a:ln>
        </p:spPr>
      </p:pic>
      <p:pic>
        <p:nvPicPr>
          <p:cNvPr id="40" name="Google Shape;40;p6" title="Crossref_25years_no-bg_logo.png"/>
          <p:cNvPicPr preferRelativeResize="0"/>
          <p:nvPr/>
        </p:nvPicPr>
        <p:blipFill>
          <a:blip r:embed="rId4">
            <a:alphaModFix/>
          </a:blip>
          <a:stretch>
            <a:fillRect/>
          </a:stretch>
        </p:blipFill>
        <p:spPr>
          <a:xfrm>
            <a:off x="311176" y="328237"/>
            <a:ext cx="1236926" cy="1296150"/>
          </a:xfrm>
          <a:prstGeom prst="rect">
            <a:avLst/>
          </a:prstGeom>
          <a:noFill/>
          <a:ln>
            <a:noFill/>
          </a:ln>
        </p:spPr>
      </p:pic>
      <p:sp>
        <p:nvSpPr>
          <p:cNvPr id="41" name="Google Shape;41;p6"/>
          <p:cNvSpPr txBox="1"/>
          <p:nvPr>
            <p:ph type="ctrTitle"/>
          </p:nvPr>
        </p:nvSpPr>
        <p:spPr>
          <a:xfrm>
            <a:off x="3410950" y="2071213"/>
            <a:ext cx="5421300" cy="1565100"/>
          </a:xfrm>
          <a:prstGeom prst="rect">
            <a:avLst/>
          </a:prstGeom>
        </p:spPr>
        <p:txBody>
          <a:bodyPr anchorCtr="0" anchor="t" bIns="91425" lIns="91425" spcFirstLastPara="1" rIns="91425" wrap="square" tIns="91425">
            <a:normAutofit/>
          </a:bodyPr>
          <a:lstStyle>
            <a:lvl1pPr lvl="0">
              <a:spcBef>
                <a:spcPts val="0"/>
              </a:spcBef>
              <a:spcAft>
                <a:spcPts val="0"/>
              </a:spcAft>
              <a:buNone/>
              <a:defRPr b="1" sz="48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42" name="Google Shape;42;p6"/>
          <p:cNvSpPr txBox="1"/>
          <p:nvPr>
            <p:ph idx="1" type="subTitle"/>
          </p:nvPr>
        </p:nvSpPr>
        <p:spPr>
          <a:xfrm>
            <a:off x="3443450" y="3752050"/>
            <a:ext cx="4707000" cy="792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43" name="Shape 43"/>
        <p:cNvGrpSpPr/>
        <p:nvPr/>
      </p:nvGrpSpPr>
      <p:grpSpPr>
        <a:xfrm>
          <a:off x="0" y="0"/>
          <a:ext cx="0" cy="0"/>
          <a:chOff x="0" y="0"/>
          <a:chExt cx="0" cy="0"/>
        </a:xfrm>
      </p:grpSpPr>
      <p:sp>
        <p:nvSpPr>
          <p:cNvPr id="44" name="Google Shape;44;p7"/>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sp>
        <p:nvSpPr>
          <p:cNvPr id="45" name="Google Shape;45;p7"/>
          <p:cNvSpPr/>
          <p:nvPr/>
        </p:nvSpPr>
        <p:spPr>
          <a:xfrm>
            <a:off x="-9150" y="0"/>
            <a:ext cx="9144000" cy="5143500"/>
          </a:xfrm>
          <a:prstGeom prst="rect">
            <a:avLst/>
          </a:prstGeom>
          <a:solidFill>
            <a:srgbClr val="A393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6" name="Google Shape;46;p7" title="Subtitle-page-white.png"/>
          <p:cNvPicPr preferRelativeResize="0"/>
          <p:nvPr/>
        </p:nvPicPr>
        <p:blipFill>
          <a:blip r:embed="rId2">
            <a:alphaModFix amt="30000"/>
          </a:blip>
          <a:stretch>
            <a:fillRect/>
          </a:stretch>
        </p:blipFill>
        <p:spPr>
          <a:xfrm>
            <a:off x="-9150" y="0"/>
            <a:ext cx="9144003" cy="5143501"/>
          </a:xfrm>
          <a:prstGeom prst="rect">
            <a:avLst/>
          </a:prstGeom>
          <a:noFill/>
          <a:ln>
            <a:noFill/>
          </a:ln>
        </p:spPr>
      </p:pic>
      <p:pic>
        <p:nvPicPr>
          <p:cNvPr id="47" name="Google Shape;47;p7"/>
          <p:cNvPicPr preferRelativeResize="0"/>
          <p:nvPr/>
        </p:nvPicPr>
        <p:blipFill>
          <a:blip r:embed="rId3">
            <a:alphaModFix/>
          </a:blip>
          <a:stretch>
            <a:fillRect/>
          </a:stretch>
        </p:blipFill>
        <p:spPr>
          <a:xfrm>
            <a:off x="-9150" y="0"/>
            <a:ext cx="9153149" cy="1952625"/>
          </a:xfrm>
          <a:prstGeom prst="rect">
            <a:avLst/>
          </a:prstGeom>
          <a:noFill/>
          <a:ln>
            <a:noFill/>
          </a:ln>
        </p:spPr>
      </p:pic>
      <p:pic>
        <p:nvPicPr>
          <p:cNvPr id="48" name="Google Shape;48;p7" title="Crossref_25years_no-bg_logo.png"/>
          <p:cNvPicPr preferRelativeResize="0"/>
          <p:nvPr/>
        </p:nvPicPr>
        <p:blipFill>
          <a:blip r:embed="rId4">
            <a:alphaModFix/>
          </a:blip>
          <a:stretch>
            <a:fillRect/>
          </a:stretch>
        </p:blipFill>
        <p:spPr>
          <a:xfrm>
            <a:off x="311176" y="328237"/>
            <a:ext cx="1236926" cy="1296150"/>
          </a:xfrm>
          <a:prstGeom prst="rect">
            <a:avLst/>
          </a:prstGeom>
          <a:noFill/>
          <a:ln>
            <a:noFill/>
          </a:ln>
        </p:spPr>
      </p:pic>
      <p:sp>
        <p:nvSpPr>
          <p:cNvPr id="49" name="Google Shape;49;p7"/>
          <p:cNvSpPr txBox="1"/>
          <p:nvPr>
            <p:ph type="ctrTitle"/>
          </p:nvPr>
        </p:nvSpPr>
        <p:spPr>
          <a:xfrm>
            <a:off x="3410950" y="2071213"/>
            <a:ext cx="5421300" cy="1565100"/>
          </a:xfrm>
          <a:prstGeom prst="rect">
            <a:avLst/>
          </a:prstGeom>
        </p:spPr>
        <p:txBody>
          <a:bodyPr anchorCtr="0" anchor="t" bIns="91425" lIns="91425" spcFirstLastPara="1" rIns="91425" wrap="square" tIns="91425">
            <a:normAutofit/>
          </a:bodyPr>
          <a:lstStyle>
            <a:lvl1pPr lvl="0">
              <a:spcBef>
                <a:spcPts val="0"/>
              </a:spcBef>
              <a:spcAft>
                <a:spcPts val="0"/>
              </a:spcAft>
              <a:buNone/>
              <a:defRPr b="1" sz="48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50" name="Google Shape;50;p7"/>
          <p:cNvSpPr txBox="1"/>
          <p:nvPr>
            <p:ph idx="1" type="subTitle"/>
          </p:nvPr>
        </p:nvSpPr>
        <p:spPr>
          <a:xfrm>
            <a:off x="3443450" y="3752050"/>
            <a:ext cx="4707000" cy="792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000"/>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3">
    <p:bg>
      <p:bgPr>
        <a:solidFill>
          <a:srgbClr val="005F83"/>
        </a:solidFill>
      </p:bgPr>
    </p:bg>
    <p:spTree>
      <p:nvGrpSpPr>
        <p:cNvPr id="51" name="Shape 51"/>
        <p:cNvGrpSpPr/>
        <p:nvPr/>
      </p:nvGrpSpPr>
      <p:grpSpPr>
        <a:xfrm>
          <a:off x="0" y="0"/>
          <a:ext cx="0" cy="0"/>
          <a:chOff x="0" y="0"/>
          <a:chExt cx="0" cy="0"/>
        </a:xfrm>
      </p:grpSpPr>
      <p:sp>
        <p:nvSpPr>
          <p:cNvPr id="52" name="Google Shape;52;p8"/>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pic>
        <p:nvPicPr>
          <p:cNvPr id="53" name="Google Shape;53;p8"/>
          <p:cNvPicPr preferRelativeResize="0"/>
          <p:nvPr/>
        </p:nvPicPr>
        <p:blipFill>
          <a:blip r:embed="rId2">
            <a:alphaModFix/>
          </a:blip>
          <a:stretch>
            <a:fillRect/>
          </a:stretch>
        </p:blipFill>
        <p:spPr>
          <a:xfrm>
            <a:off x="-9150" y="0"/>
            <a:ext cx="9153149" cy="1952625"/>
          </a:xfrm>
          <a:prstGeom prst="rect">
            <a:avLst/>
          </a:prstGeom>
          <a:noFill/>
          <a:ln>
            <a:noFill/>
          </a:ln>
        </p:spPr>
      </p:pic>
      <p:pic>
        <p:nvPicPr>
          <p:cNvPr id="54" name="Google Shape;54;p8" title="Crossref_25years_no-bg_logo.png"/>
          <p:cNvPicPr preferRelativeResize="0"/>
          <p:nvPr/>
        </p:nvPicPr>
        <p:blipFill>
          <a:blip r:embed="rId3">
            <a:alphaModFix/>
          </a:blip>
          <a:stretch>
            <a:fillRect/>
          </a:stretch>
        </p:blipFill>
        <p:spPr>
          <a:xfrm>
            <a:off x="311176" y="328237"/>
            <a:ext cx="1236926" cy="1296150"/>
          </a:xfrm>
          <a:prstGeom prst="rect">
            <a:avLst/>
          </a:prstGeom>
          <a:noFill/>
          <a:ln>
            <a:noFill/>
          </a:ln>
        </p:spPr>
      </p:pic>
      <p:pic>
        <p:nvPicPr>
          <p:cNvPr id="55" name="Google Shape;55;p8" title="Subtitle-page-white.png"/>
          <p:cNvPicPr preferRelativeResize="0"/>
          <p:nvPr/>
        </p:nvPicPr>
        <p:blipFill rotWithShape="1">
          <a:blip r:embed="rId4">
            <a:alphaModFix amt="50000"/>
          </a:blip>
          <a:srcRect b="0" l="0" r="0" t="37961"/>
          <a:stretch/>
        </p:blipFill>
        <p:spPr>
          <a:xfrm>
            <a:off x="-4575" y="1952625"/>
            <a:ext cx="9153152" cy="3190876"/>
          </a:xfrm>
          <a:prstGeom prst="rect">
            <a:avLst/>
          </a:prstGeom>
          <a:noFill/>
          <a:ln>
            <a:noFill/>
          </a:ln>
        </p:spPr>
      </p:pic>
      <p:sp>
        <p:nvSpPr>
          <p:cNvPr id="56" name="Google Shape;56;p8"/>
          <p:cNvSpPr txBox="1"/>
          <p:nvPr>
            <p:ph type="ctrTitle"/>
          </p:nvPr>
        </p:nvSpPr>
        <p:spPr>
          <a:xfrm>
            <a:off x="3410950" y="2071213"/>
            <a:ext cx="5421300" cy="1565100"/>
          </a:xfrm>
          <a:prstGeom prst="rect">
            <a:avLst/>
          </a:prstGeom>
        </p:spPr>
        <p:txBody>
          <a:bodyPr anchorCtr="0" anchor="t" bIns="91425" lIns="91425" spcFirstLastPara="1" rIns="91425" wrap="square" tIns="91425">
            <a:normAutofit/>
          </a:bodyPr>
          <a:lstStyle>
            <a:lvl1pPr lvl="0">
              <a:spcBef>
                <a:spcPts val="0"/>
              </a:spcBef>
              <a:spcAft>
                <a:spcPts val="0"/>
              </a:spcAft>
              <a:buNone/>
              <a:defRPr b="1" sz="4800">
                <a:solidFill>
                  <a:schemeClr val="lt1"/>
                </a:solidFill>
              </a:defRPr>
            </a:lvl1pPr>
            <a:lvl2pPr lvl="1">
              <a:spcBef>
                <a:spcPts val="0"/>
              </a:spcBef>
              <a:spcAft>
                <a:spcPts val="0"/>
              </a:spcAft>
              <a:buNone/>
              <a:defRPr>
                <a:solidFill>
                  <a:schemeClr val="lt1"/>
                </a:solidFill>
              </a:defRPr>
            </a:lvl2pPr>
            <a:lvl3pPr lvl="2">
              <a:spcBef>
                <a:spcPts val="0"/>
              </a:spcBef>
              <a:spcAft>
                <a:spcPts val="0"/>
              </a:spcAft>
              <a:buNone/>
              <a:defRPr>
                <a:solidFill>
                  <a:schemeClr val="lt1"/>
                </a:solidFill>
              </a:defRPr>
            </a:lvl3pPr>
            <a:lvl4pPr lvl="3">
              <a:spcBef>
                <a:spcPts val="0"/>
              </a:spcBef>
              <a:spcAft>
                <a:spcPts val="0"/>
              </a:spcAft>
              <a:buNone/>
              <a:defRPr>
                <a:solidFill>
                  <a:schemeClr val="lt1"/>
                </a:solidFill>
              </a:defRPr>
            </a:lvl4pPr>
            <a:lvl5pPr lvl="4">
              <a:spcBef>
                <a:spcPts val="0"/>
              </a:spcBef>
              <a:spcAft>
                <a:spcPts val="0"/>
              </a:spcAft>
              <a:buNone/>
              <a:defRPr>
                <a:solidFill>
                  <a:schemeClr val="lt1"/>
                </a:solidFill>
              </a:defRPr>
            </a:lvl5pPr>
            <a:lvl6pPr lvl="5">
              <a:spcBef>
                <a:spcPts val="0"/>
              </a:spcBef>
              <a:spcAft>
                <a:spcPts val="0"/>
              </a:spcAft>
              <a:buNone/>
              <a:defRPr>
                <a:solidFill>
                  <a:schemeClr val="lt1"/>
                </a:solidFill>
              </a:defRPr>
            </a:lvl6pPr>
            <a:lvl7pPr lvl="6">
              <a:spcBef>
                <a:spcPts val="0"/>
              </a:spcBef>
              <a:spcAft>
                <a:spcPts val="0"/>
              </a:spcAft>
              <a:buNone/>
              <a:defRPr>
                <a:solidFill>
                  <a:schemeClr val="lt1"/>
                </a:solidFill>
              </a:defRPr>
            </a:lvl7pPr>
            <a:lvl8pPr lvl="7">
              <a:spcBef>
                <a:spcPts val="0"/>
              </a:spcBef>
              <a:spcAft>
                <a:spcPts val="0"/>
              </a:spcAft>
              <a:buNone/>
              <a:defRPr>
                <a:solidFill>
                  <a:schemeClr val="lt1"/>
                </a:solidFill>
              </a:defRPr>
            </a:lvl8pPr>
            <a:lvl9pPr lvl="8">
              <a:spcBef>
                <a:spcPts val="0"/>
              </a:spcBef>
              <a:spcAft>
                <a:spcPts val="0"/>
              </a:spcAft>
              <a:buNone/>
              <a:defRPr>
                <a:solidFill>
                  <a:schemeClr val="lt1"/>
                </a:solidFill>
              </a:defRPr>
            </a:lvl9pPr>
          </a:lstStyle>
          <a:p/>
        </p:txBody>
      </p:sp>
      <p:sp>
        <p:nvSpPr>
          <p:cNvPr id="57" name="Google Shape;57;p8"/>
          <p:cNvSpPr txBox="1"/>
          <p:nvPr>
            <p:ph idx="1" type="subTitle"/>
          </p:nvPr>
        </p:nvSpPr>
        <p:spPr>
          <a:xfrm>
            <a:off x="3443450" y="3752050"/>
            <a:ext cx="4707000" cy="792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000"/>
              <a:buNone/>
              <a:defRPr sz="20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1">
  <p:cSld name="SECTION_HEADER_3_1">
    <p:spTree>
      <p:nvGrpSpPr>
        <p:cNvPr id="58" name="Shape 58"/>
        <p:cNvGrpSpPr/>
        <p:nvPr/>
      </p:nvGrpSpPr>
      <p:grpSpPr>
        <a:xfrm>
          <a:off x="0" y="0"/>
          <a:ext cx="0" cy="0"/>
          <a:chOff x="0" y="0"/>
          <a:chExt cx="0" cy="0"/>
        </a:xfrm>
      </p:grpSpPr>
      <p:sp>
        <p:nvSpPr>
          <p:cNvPr id="59" name="Google Shape;59;p9"/>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pic>
        <p:nvPicPr>
          <p:cNvPr id="60" name="Google Shape;60;p9" title="iStock-1423431421 (1).jpg"/>
          <p:cNvPicPr preferRelativeResize="0"/>
          <p:nvPr/>
        </p:nvPicPr>
        <p:blipFill rotWithShape="1">
          <a:blip r:embed="rId2">
            <a:alphaModFix/>
          </a:blip>
          <a:srcRect b="13094" l="0" r="0" t="2260"/>
          <a:stretch/>
        </p:blipFill>
        <p:spPr>
          <a:xfrm>
            <a:off x="0" y="0"/>
            <a:ext cx="9144003" cy="5143501"/>
          </a:xfrm>
          <a:prstGeom prst="rect">
            <a:avLst/>
          </a:prstGeom>
          <a:noFill/>
          <a:ln>
            <a:noFill/>
          </a:ln>
        </p:spPr>
      </p:pic>
      <p:pic>
        <p:nvPicPr>
          <p:cNvPr id="61" name="Google Shape;61;p9"/>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2" name="Google Shape;62;p9" title="Crossref_25years_no-bg_logo.png"/>
          <p:cNvPicPr preferRelativeResize="0"/>
          <p:nvPr/>
        </p:nvPicPr>
        <p:blipFill>
          <a:blip r:embed="rId4">
            <a:alphaModFix/>
          </a:blip>
          <a:stretch>
            <a:fillRect/>
          </a:stretch>
        </p:blipFill>
        <p:spPr>
          <a:xfrm>
            <a:off x="7789325" y="328227"/>
            <a:ext cx="1042974" cy="1092925"/>
          </a:xfrm>
          <a:prstGeom prst="rect">
            <a:avLst/>
          </a:prstGeom>
          <a:noFill/>
          <a:ln>
            <a:noFill/>
          </a:ln>
        </p:spPr>
      </p:pic>
      <p:pic>
        <p:nvPicPr>
          <p:cNvPr id="63" name="Google Shape;63;p9"/>
          <p:cNvPicPr preferRelativeResize="0"/>
          <p:nvPr/>
        </p:nvPicPr>
        <p:blipFill>
          <a:blip r:embed="rId5">
            <a:alphaModFix/>
          </a:blip>
          <a:stretch>
            <a:fillRect/>
          </a:stretch>
        </p:blipFill>
        <p:spPr>
          <a:xfrm>
            <a:off x="0" y="409575"/>
            <a:ext cx="3162300" cy="4324350"/>
          </a:xfrm>
          <a:prstGeom prst="rect">
            <a:avLst/>
          </a:prstGeom>
          <a:noFill/>
          <a:ln>
            <a:noFill/>
          </a:ln>
        </p:spPr>
      </p:pic>
      <p:sp>
        <p:nvSpPr>
          <p:cNvPr id="64" name="Google Shape;64;p9"/>
          <p:cNvSpPr txBox="1"/>
          <p:nvPr>
            <p:ph type="ctrTitle"/>
          </p:nvPr>
        </p:nvSpPr>
        <p:spPr>
          <a:xfrm>
            <a:off x="3410950" y="1659399"/>
            <a:ext cx="5421300" cy="1565100"/>
          </a:xfrm>
          <a:prstGeom prst="rect">
            <a:avLst/>
          </a:prstGeom>
        </p:spPr>
        <p:txBody>
          <a:bodyPr anchorCtr="0" anchor="t" bIns="91425" lIns="91425" spcFirstLastPara="1" rIns="91425" wrap="square" tIns="91425">
            <a:normAutofit/>
          </a:bodyPr>
          <a:lstStyle>
            <a:lvl1pPr lvl="0">
              <a:spcBef>
                <a:spcPts val="0"/>
              </a:spcBef>
              <a:spcAft>
                <a:spcPts val="0"/>
              </a:spcAft>
              <a:buNone/>
              <a:defRPr b="1" sz="4800">
                <a:solidFill>
                  <a:srgbClr val="535353"/>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65" name="Google Shape;65;p9"/>
          <p:cNvSpPr txBox="1"/>
          <p:nvPr>
            <p:ph idx="1" type="subTitle"/>
          </p:nvPr>
        </p:nvSpPr>
        <p:spPr>
          <a:xfrm>
            <a:off x="3443450" y="3340236"/>
            <a:ext cx="4707000" cy="792600"/>
          </a:xfrm>
          <a:prstGeom prst="rect">
            <a:avLst/>
          </a:prstGeom>
        </p:spPr>
        <p:txBody>
          <a:bodyPr anchorCtr="0" anchor="t" bIns="91425" lIns="91425" spcFirstLastPara="1" rIns="91425" wrap="square" tIns="91425">
            <a:normAutofit/>
          </a:bodyPr>
          <a:lstStyle>
            <a:lvl1pPr lvl="0">
              <a:spcBef>
                <a:spcPts val="0"/>
              </a:spcBef>
              <a:spcAft>
                <a:spcPts val="0"/>
              </a:spcAft>
              <a:buClr>
                <a:srgbClr val="535353"/>
              </a:buClr>
              <a:buSzPts val="2000"/>
              <a:buNone/>
              <a:defRPr sz="2000">
                <a:solidFill>
                  <a:srgbClr val="53535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2">
  <p:cSld name="SECTION_HEADER_3_2">
    <p:spTree>
      <p:nvGrpSpPr>
        <p:cNvPr id="66" name="Shape 66"/>
        <p:cNvGrpSpPr/>
        <p:nvPr/>
      </p:nvGrpSpPr>
      <p:grpSpPr>
        <a:xfrm>
          <a:off x="0" y="0"/>
          <a:ext cx="0" cy="0"/>
          <a:chOff x="0" y="0"/>
          <a:chExt cx="0" cy="0"/>
        </a:xfrm>
      </p:grpSpPr>
      <p:sp>
        <p:nvSpPr>
          <p:cNvPr id="67" name="Google Shape;67;p10"/>
          <p:cNvSpPr txBox="1"/>
          <p:nvPr>
            <p:ph idx="12" type="sldNum"/>
          </p:nvPr>
        </p:nvSpPr>
        <p:spPr>
          <a:xfrm>
            <a:off x="31170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GB"/>
              <a:t>‹#›</a:t>
            </a:fld>
            <a:endParaRPr/>
          </a:p>
        </p:txBody>
      </p:sp>
      <p:pic>
        <p:nvPicPr>
          <p:cNvPr id="68" name="Google Shape;68;p10" title="iStock-1423431421 (1).jpg"/>
          <p:cNvPicPr preferRelativeResize="0"/>
          <p:nvPr/>
        </p:nvPicPr>
        <p:blipFill rotWithShape="1">
          <a:blip r:embed="rId2">
            <a:alphaModFix/>
          </a:blip>
          <a:srcRect b="13094" l="0" r="0" t="2260"/>
          <a:stretch/>
        </p:blipFill>
        <p:spPr>
          <a:xfrm>
            <a:off x="0" y="0"/>
            <a:ext cx="9144003" cy="5143501"/>
          </a:xfrm>
          <a:prstGeom prst="rect">
            <a:avLst/>
          </a:prstGeom>
          <a:noFill/>
          <a:ln>
            <a:noFill/>
          </a:ln>
        </p:spPr>
      </p:pic>
      <p:pic>
        <p:nvPicPr>
          <p:cNvPr id="69" name="Google Shape;69;p10"/>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70" name="Google Shape;70;p10" title="Crossref_25years_no-bg_logo.png"/>
          <p:cNvPicPr preferRelativeResize="0"/>
          <p:nvPr/>
        </p:nvPicPr>
        <p:blipFill>
          <a:blip r:embed="rId4">
            <a:alphaModFix/>
          </a:blip>
          <a:stretch>
            <a:fillRect/>
          </a:stretch>
        </p:blipFill>
        <p:spPr>
          <a:xfrm>
            <a:off x="7789325" y="328227"/>
            <a:ext cx="1042974" cy="1092925"/>
          </a:xfrm>
          <a:prstGeom prst="rect">
            <a:avLst/>
          </a:prstGeom>
          <a:noFill/>
          <a:ln>
            <a:noFill/>
          </a:ln>
        </p:spPr>
      </p:pic>
      <p:pic>
        <p:nvPicPr>
          <p:cNvPr id="71" name="Google Shape;71;p10" title="full-page-white.png"/>
          <p:cNvPicPr preferRelativeResize="0"/>
          <p:nvPr/>
        </p:nvPicPr>
        <p:blipFill>
          <a:blip r:embed="rId5">
            <a:alphaModFix amt="40000"/>
          </a:blip>
          <a:stretch>
            <a:fillRect/>
          </a:stretch>
        </p:blipFill>
        <p:spPr>
          <a:xfrm>
            <a:off x="-3975825" y="-38425"/>
            <a:ext cx="9144003" cy="5143501"/>
          </a:xfrm>
          <a:prstGeom prst="rect">
            <a:avLst/>
          </a:prstGeom>
          <a:noFill/>
          <a:ln>
            <a:noFill/>
          </a:ln>
        </p:spPr>
      </p:pic>
      <p:sp>
        <p:nvSpPr>
          <p:cNvPr id="72" name="Google Shape;72;p10"/>
          <p:cNvSpPr txBox="1"/>
          <p:nvPr>
            <p:ph type="ctrTitle"/>
          </p:nvPr>
        </p:nvSpPr>
        <p:spPr>
          <a:xfrm>
            <a:off x="452875" y="1012324"/>
            <a:ext cx="5421300" cy="1565100"/>
          </a:xfrm>
          <a:prstGeom prst="rect">
            <a:avLst/>
          </a:prstGeom>
        </p:spPr>
        <p:txBody>
          <a:bodyPr anchorCtr="0" anchor="t" bIns="91425" lIns="91425" spcFirstLastPara="1" rIns="91425" wrap="square" tIns="91425">
            <a:normAutofit/>
          </a:bodyPr>
          <a:lstStyle>
            <a:lvl1pPr lvl="0">
              <a:spcBef>
                <a:spcPts val="0"/>
              </a:spcBef>
              <a:spcAft>
                <a:spcPts val="0"/>
              </a:spcAft>
              <a:buNone/>
              <a:defRPr b="1" sz="4800">
                <a:solidFill>
                  <a:srgbClr val="535353"/>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73" name="Google Shape;73;p10"/>
          <p:cNvSpPr txBox="1"/>
          <p:nvPr>
            <p:ph idx="1" type="subTitle"/>
          </p:nvPr>
        </p:nvSpPr>
        <p:spPr>
          <a:xfrm>
            <a:off x="485375" y="2693161"/>
            <a:ext cx="4707000" cy="792600"/>
          </a:xfrm>
          <a:prstGeom prst="rect">
            <a:avLst/>
          </a:prstGeom>
        </p:spPr>
        <p:txBody>
          <a:bodyPr anchorCtr="0" anchor="t" bIns="91425" lIns="91425" spcFirstLastPara="1" rIns="91425" wrap="square" tIns="91425">
            <a:normAutofit/>
          </a:bodyPr>
          <a:lstStyle>
            <a:lvl1pPr lvl="0">
              <a:spcBef>
                <a:spcPts val="0"/>
              </a:spcBef>
              <a:spcAft>
                <a:spcPts val="0"/>
              </a:spcAft>
              <a:buClr>
                <a:srgbClr val="535353"/>
              </a:buClr>
              <a:buSzPts val="2000"/>
              <a:buNone/>
              <a:defRPr sz="2000">
                <a:solidFill>
                  <a:srgbClr val="53535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57725"/>
            <a:ext cx="8520600" cy="75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4F5858"/>
              </a:buClr>
              <a:buSzPts val="2800"/>
              <a:buFont typeface="Inter"/>
              <a:buNone/>
              <a:defRPr b="1" sz="2800">
                <a:solidFill>
                  <a:srgbClr val="4F5858"/>
                </a:solidFill>
                <a:latin typeface="Inter"/>
                <a:ea typeface="Inter"/>
                <a:cs typeface="Inter"/>
                <a:sym typeface="Inter"/>
              </a:defRPr>
            </a:lvl1pPr>
            <a:lvl2pPr lvl="1">
              <a:spcBef>
                <a:spcPts val="0"/>
              </a:spcBef>
              <a:spcAft>
                <a:spcPts val="0"/>
              </a:spcAft>
              <a:buClr>
                <a:srgbClr val="4F5858"/>
              </a:buClr>
              <a:buSzPts val="2800"/>
              <a:buFont typeface="Inter"/>
              <a:buNone/>
              <a:defRPr sz="2800">
                <a:solidFill>
                  <a:srgbClr val="4F5858"/>
                </a:solidFill>
                <a:latin typeface="Inter"/>
                <a:ea typeface="Inter"/>
                <a:cs typeface="Inter"/>
                <a:sym typeface="Inter"/>
              </a:defRPr>
            </a:lvl2pPr>
            <a:lvl3pPr lvl="2">
              <a:spcBef>
                <a:spcPts val="0"/>
              </a:spcBef>
              <a:spcAft>
                <a:spcPts val="0"/>
              </a:spcAft>
              <a:buClr>
                <a:srgbClr val="4F5858"/>
              </a:buClr>
              <a:buSzPts val="2800"/>
              <a:buFont typeface="Inter"/>
              <a:buNone/>
              <a:defRPr sz="2800">
                <a:solidFill>
                  <a:srgbClr val="4F5858"/>
                </a:solidFill>
                <a:latin typeface="Inter"/>
                <a:ea typeface="Inter"/>
                <a:cs typeface="Inter"/>
                <a:sym typeface="Inter"/>
              </a:defRPr>
            </a:lvl3pPr>
            <a:lvl4pPr lvl="3">
              <a:spcBef>
                <a:spcPts val="0"/>
              </a:spcBef>
              <a:spcAft>
                <a:spcPts val="0"/>
              </a:spcAft>
              <a:buClr>
                <a:srgbClr val="4F5858"/>
              </a:buClr>
              <a:buSzPts val="2800"/>
              <a:buFont typeface="Inter"/>
              <a:buNone/>
              <a:defRPr sz="2800">
                <a:solidFill>
                  <a:srgbClr val="4F5858"/>
                </a:solidFill>
                <a:latin typeface="Inter"/>
                <a:ea typeface="Inter"/>
                <a:cs typeface="Inter"/>
                <a:sym typeface="Inter"/>
              </a:defRPr>
            </a:lvl4pPr>
            <a:lvl5pPr lvl="4">
              <a:spcBef>
                <a:spcPts val="0"/>
              </a:spcBef>
              <a:spcAft>
                <a:spcPts val="0"/>
              </a:spcAft>
              <a:buClr>
                <a:srgbClr val="4F5858"/>
              </a:buClr>
              <a:buSzPts val="2800"/>
              <a:buFont typeface="Inter"/>
              <a:buNone/>
              <a:defRPr sz="2800">
                <a:solidFill>
                  <a:srgbClr val="4F5858"/>
                </a:solidFill>
                <a:latin typeface="Inter"/>
                <a:ea typeface="Inter"/>
                <a:cs typeface="Inter"/>
                <a:sym typeface="Inter"/>
              </a:defRPr>
            </a:lvl5pPr>
            <a:lvl6pPr lvl="5">
              <a:spcBef>
                <a:spcPts val="0"/>
              </a:spcBef>
              <a:spcAft>
                <a:spcPts val="0"/>
              </a:spcAft>
              <a:buClr>
                <a:srgbClr val="4F5858"/>
              </a:buClr>
              <a:buSzPts val="2800"/>
              <a:buFont typeface="Inter"/>
              <a:buNone/>
              <a:defRPr sz="2800">
                <a:solidFill>
                  <a:srgbClr val="4F5858"/>
                </a:solidFill>
                <a:latin typeface="Inter"/>
                <a:ea typeface="Inter"/>
                <a:cs typeface="Inter"/>
                <a:sym typeface="Inter"/>
              </a:defRPr>
            </a:lvl6pPr>
            <a:lvl7pPr lvl="6">
              <a:spcBef>
                <a:spcPts val="0"/>
              </a:spcBef>
              <a:spcAft>
                <a:spcPts val="0"/>
              </a:spcAft>
              <a:buClr>
                <a:srgbClr val="4F5858"/>
              </a:buClr>
              <a:buSzPts val="2800"/>
              <a:buFont typeface="Inter"/>
              <a:buNone/>
              <a:defRPr sz="2800">
                <a:solidFill>
                  <a:srgbClr val="4F5858"/>
                </a:solidFill>
                <a:latin typeface="Inter"/>
                <a:ea typeface="Inter"/>
                <a:cs typeface="Inter"/>
                <a:sym typeface="Inter"/>
              </a:defRPr>
            </a:lvl7pPr>
            <a:lvl8pPr lvl="7">
              <a:spcBef>
                <a:spcPts val="0"/>
              </a:spcBef>
              <a:spcAft>
                <a:spcPts val="0"/>
              </a:spcAft>
              <a:buClr>
                <a:srgbClr val="4F5858"/>
              </a:buClr>
              <a:buSzPts val="2800"/>
              <a:buFont typeface="Inter"/>
              <a:buNone/>
              <a:defRPr sz="2800">
                <a:solidFill>
                  <a:srgbClr val="4F5858"/>
                </a:solidFill>
                <a:latin typeface="Inter"/>
                <a:ea typeface="Inter"/>
                <a:cs typeface="Inter"/>
                <a:sym typeface="Inter"/>
              </a:defRPr>
            </a:lvl8pPr>
            <a:lvl9pPr lvl="8">
              <a:spcBef>
                <a:spcPts val="0"/>
              </a:spcBef>
              <a:spcAft>
                <a:spcPts val="0"/>
              </a:spcAft>
              <a:buClr>
                <a:srgbClr val="4F5858"/>
              </a:buClr>
              <a:buSzPts val="2800"/>
              <a:buFont typeface="Inter"/>
              <a:buNone/>
              <a:defRPr sz="2800">
                <a:solidFill>
                  <a:srgbClr val="4F5858"/>
                </a:solidFill>
                <a:latin typeface="Inter"/>
                <a:ea typeface="Inter"/>
                <a:cs typeface="Inter"/>
                <a:sym typeface="Int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4F5858"/>
              </a:buClr>
              <a:buSzPts val="1800"/>
              <a:buFont typeface="Inter"/>
              <a:buChar char="●"/>
              <a:defRPr sz="1800">
                <a:solidFill>
                  <a:srgbClr val="4F5858"/>
                </a:solidFill>
                <a:latin typeface="Inter"/>
                <a:ea typeface="Inter"/>
                <a:cs typeface="Inter"/>
                <a:sym typeface="Inter"/>
              </a:defRPr>
            </a:lvl1pPr>
            <a:lvl2pPr indent="-317500" lvl="1" marL="914400">
              <a:lnSpc>
                <a:spcPct val="115000"/>
              </a:lnSpc>
              <a:spcBef>
                <a:spcPts val="0"/>
              </a:spcBef>
              <a:spcAft>
                <a:spcPts val="0"/>
              </a:spcAft>
              <a:buClr>
                <a:srgbClr val="4F5858"/>
              </a:buClr>
              <a:buSzPts val="1400"/>
              <a:buFont typeface="Inter"/>
              <a:buChar char="○"/>
              <a:defRPr>
                <a:solidFill>
                  <a:srgbClr val="4F5858"/>
                </a:solidFill>
                <a:latin typeface="Inter"/>
                <a:ea typeface="Inter"/>
                <a:cs typeface="Inter"/>
                <a:sym typeface="Inter"/>
              </a:defRPr>
            </a:lvl2pPr>
            <a:lvl3pPr indent="-317500" lvl="2" marL="1371600">
              <a:lnSpc>
                <a:spcPct val="115000"/>
              </a:lnSpc>
              <a:spcBef>
                <a:spcPts val="0"/>
              </a:spcBef>
              <a:spcAft>
                <a:spcPts val="0"/>
              </a:spcAft>
              <a:buClr>
                <a:srgbClr val="4F5858"/>
              </a:buClr>
              <a:buSzPts val="1400"/>
              <a:buFont typeface="Inter"/>
              <a:buChar char="■"/>
              <a:defRPr>
                <a:solidFill>
                  <a:srgbClr val="4F5858"/>
                </a:solidFill>
                <a:latin typeface="Inter"/>
                <a:ea typeface="Inter"/>
                <a:cs typeface="Inter"/>
                <a:sym typeface="Inter"/>
              </a:defRPr>
            </a:lvl3pPr>
            <a:lvl4pPr indent="-317500" lvl="3" marL="1828800">
              <a:lnSpc>
                <a:spcPct val="115000"/>
              </a:lnSpc>
              <a:spcBef>
                <a:spcPts val="0"/>
              </a:spcBef>
              <a:spcAft>
                <a:spcPts val="0"/>
              </a:spcAft>
              <a:buClr>
                <a:srgbClr val="4F5858"/>
              </a:buClr>
              <a:buSzPts val="1400"/>
              <a:buFont typeface="Inter"/>
              <a:buChar char="●"/>
              <a:defRPr>
                <a:solidFill>
                  <a:srgbClr val="4F5858"/>
                </a:solidFill>
                <a:latin typeface="Inter"/>
                <a:ea typeface="Inter"/>
                <a:cs typeface="Inter"/>
                <a:sym typeface="Inter"/>
              </a:defRPr>
            </a:lvl4pPr>
            <a:lvl5pPr indent="-317500" lvl="4" marL="2286000">
              <a:lnSpc>
                <a:spcPct val="115000"/>
              </a:lnSpc>
              <a:spcBef>
                <a:spcPts val="0"/>
              </a:spcBef>
              <a:spcAft>
                <a:spcPts val="0"/>
              </a:spcAft>
              <a:buClr>
                <a:srgbClr val="4F5858"/>
              </a:buClr>
              <a:buSzPts val="1400"/>
              <a:buFont typeface="Inter"/>
              <a:buChar char="○"/>
              <a:defRPr>
                <a:solidFill>
                  <a:srgbClr val="4F5858"/>
                </a:solidFill>
                <a:latin typeface="Inter"/>
                <a:ea typeface="Inter"/>
                <a:cs typeface="Inter"/>
                <a:sym typeface="Inter"/>
              </a:defRPr>
            </a:lvl5pPr>
            <a:lvl6pPr indent="-317500" lvl="5" marL="2743200">
              <a:lnSpc>
                <a:spcPct val="115000"/>
              </a:lnSpc>
              <a:spcBef>
                <a:spcPts val="0"/>
              </a:spcBef>
              <a:spcAft>
                <a:spcPts val="0"/>
              </a:spcAft>
              <a:buClr>
                <a:srgbClr val="4F5858"/>
              </a:buClr>
              <a:buSzPts val="1400"/>
              <a:buFont typeface="Inter"/>
              <a:buChar char="■"/>
              <a:defRPr>
                <a:solidFill>
                  <a:srgbClr val="4F5858"/>
                </a:solidFill>
                <a:latin typeface="Inter"/>
                <a:ea typeface="Inter"/>
                <a:cs typeface="Inter"/>
                <a:sym typeface="Inter"/>
              </a:defRPr>
            </a:lvl6pPr>
            <a:lvl7pPr indent="-317500" lvl="6" marL="3200400">
              <a:lnSpc>
                <a:spcPct val="115000"/>
              </a:lnSpc>
              <a:spcBef>
                <a:spcPts val="0"/>
              </a:spcBef>
              <a:spcAft>
                <a:spcPts val="0"/>
              </a:spcAft>
              <a:buClr>
                <a:srgbClr val="4F5858"/>
              </a:buClr>
              <a:buSzPts val="1400"/>
              <a:buFont typeface="Inter"/>
              <a:buChar char="●"/>
              <a:defRPr>
                <a:solidFill>
                  <a:srgbClr val="4F5858"/>
                </a:solidFill>
                <a:latin typeface="Inter"/>
                <a:ea typeface="Inter"/>
                <a:cs typeface="Inter"/>
                <a:sym typeface="Inter"/>
              </a:defRPr>
            </a:lvl7pPr>
            <a:lvl8pPr indent="-317500" lvl="7" marL="3657600">
              <a:lnSpc>
                <a:spcPct val="115000"/>
              </a:lnSpc>
              <a:spcBef>
                <a:spcPts val="0"/>
              </a:spcBef>
              <a:spcAft>
                <a:spcPts val="0"/>
              </a:spcAft>
              <a:buClr>
                <a:srgbClr val="4F5858"/>
              </a:buClr>
              <a:buSzPts val="1400"/>
              <a:buFont typeface="Inter"/>
              <a:buChar char="○"/>
              <a:defRPr>
                <a:solidFill>
                  <a:srgbClr val="4F5858"/>
                </a:solidFill>
                <a:latin typeface="Inter"/>
                <a:ea typeface="Inter"/>
                <a:cs typeface="Inter"/>
                <a:sym typeface="Inter"/>
              </a:defRPr>
            </a:lvl8pPr>
            <a:lvl9pPr indent="-317500" lvl="8" marL="4114800">
              <a:lnSpc>
                <a:spcPct val="115000"/>
              </a:lnSpc>
              <a:spcBef>
                <a:spcPts val="0"/>
              </a:spcBef>
              <a:spcAft>
                <a:spcPts val="0"/>
              </a:spcAft>
              <a:buClr>
                <a:srgbClr val="4F5858"/>
              </a:buClr>
              <a:buSzPts val="1400"/>
              <a:buFont typeface="Inter"/>
              <a:buChar char="■"/>
              <a:defRPr>
                <a:solidFill>
                  <a:srgbClr val="4F5858"/>
                </a:solidFill>
                <a:latin typeface="Inter"/>
                <a:ea typeface="Inter"/>
                <a:cs typeface="Inter"/>
                <a:sym typeface="Inter"/>
              </a:defRPr>
            </a:lvl9pPr>
          </a:lstStyle>
          <a:p/>
        </p:txBody>
      </p:sp>
      <p:sp>
        <p:nvSpPr>
          <p:cNvPr id="8" name="Google Shape;8;p1"/>
          <p:cNvSpPr txBox="1"/>
          <p:nvPr>
            <p:ph idx="12" type="sldNum"/>
          </p:nvPr>
        </p:nvSpPr>
        <p:spPr>
          <a:xfrm>
            <a:off x="311708" y="4663217"/>
            <a:ext cx="548700" cy="393600"/>
          </a:xfrm>
          <a:prstGeom prst="rect">
            <a:avLst/>
          </a:prstGeom>
          <a:noFill/>
          <a:ln>
            <a:noFill/>
          </a:ln>
        </p:spPr>
        <p:txBody>
          <a:bodyPr anchorCtr="0" anchor="ctr" bIns="91425" lIns="91425" spcFirstLastPara="1" rIns="91425" wrap="square" tIns="91425">
            <a:normAutofit/>
          </a:bodyPr>
          <a:lstStyle>
            <a:lvl1pPr lvl="0">
              <a:buNone/>
              <a:defRPr sz="1000">
                <a:solidFill>
                  <a:srgbClr val="4F5858"/>
                </a:solidFill>
                <a:latin typeface="Inter"/>
                <a:ea typeface="Inter"/>
                <a:cs typeface="Inter"/>
                <a:sym typeface="Inter"/>
              </a:defRPr>
            </a:lvl1pPr>
            <a:lvl2pPr lvl="1">
              <a:buNone/>
              <a:defRPr sz="1000">
                <a:solidFill>
                  <a:srgbClr val="4F5858"/>
                </a:solidFill>
                <a:latin typeface="Inter"/>
                <a:ea typeface="Inter"/>
                <a:cs typeface="Inter"/>
                <a:sym typeface="Inter"/>
              </a:defRPr>
            </a:lvl2pPr>
            <a:lvl3pPr lvl="2">
              <a:buNone/>
              <a:defRPr sz="1000">
                <a:solidFill>
                  <a:srgbClr val="4F5858"/>
                </a:solidFill>
                <a:latin typeface="Inter"/>
                <a:ea typeface="Inter"/>
                <a:cs typeface="Inter"/>
                <a:sym typeface="Inter"/>
              </a:defRPr>
            </a:lvl3pPr>
            <a:lvl4pPr lvl="3">
              <a:buNone/>
              <a:defRPr sz="1000">
                <a:solidFill>
                  <a:srgbClr val="4F5858"/>
                </a:solidFill>
                <a:latin typeface="Inter"/>
                <a:ea typeface="Inter"/>
                <a:cs typeface="Inter"/>
                <a:sym typeface="Inter"/>
              </a:defRPr>
            </a:lvl4pPr>
            <a:lvl5pPr lvl="4">
              <a:buNone/>
              <a:defRPr sz="1000">
                <a:solidFill>
                  <a:srgbClr val="4F5858"/>
                </a:solidFill>
                <a:latin typeface="Inter"/>
                <a:ea typeface="Inter"/>
                <a:cs typeface="Inter"/>
                <a:sym typeface="Inter"/>
              </a:defRPr>
            </a:lvl5pPr>
            <a:lvl6pPr lvl="5">
              <a:buNone/>
              <a:defRPr sz="1000">
                <a:solidFill>
                  <a:srgbClr val="4F5858"/>
                </a:solidFill>
                <a:latin typeface="Inter"/>
                <a:ea typeface="Inter"/>
                <a:cs typeface="Inter"/>
                <a:sym typeface="Inter"/>
              </a:defRPr>
            </a:lvl6pPr>
            <a:lvl7pPr lvl="6">
              <a:buNone/>
              <a:defRPr sz="1000">
                <a:solidFill>
                  <a:srgbClr val="4F5858"/>
                </a:solidFill>
                <a:latin typeface="Inter"/>
                <a:ea typeface="Inter"/>
                <a:cs typeface="Inter"/>
                <a:sym typeface="Inter"/>
              </a:defRPr>
            </a:lvl7pPr>
            <a:lvl8pPr lvl="7">
              <a:buNone/>
              <a:defRPr sz="1000">
                <a:solidFill>
                  <a:srgbClr val="4F5858"/>
                </a:solidFill>
                <a:latin typeface="Inter"/>
                <a:ea typeface="Inter"/>
                <a:cs typeface="Inter"/>
                <a:sym typeface="Inter"/>
              </a:defRPr>
            </a:lvl8pPr>
            <a:lvl9pPr lvl="8">
              <a:buNone/>
              <a:defRPr sz="1000">
                <a:solidFill>
                  <a:srgbClr val="4F5858"/>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20.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hyperlink" Target="https://council.science/blog/fighting-disinformation-with-sunshine-promoting-funding-transparency-in-science/" TargetMode="External"/><Relationship Id="rId6" Type="http://schemas.openxmlformats.org/officeDocument/2006/relationships/hyperlink" Target="https://barcelona-declaration.org/commitmen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F83"/>
        </a:solidFill>
      </p:bgPr>
    </p:bg>
    <p:spTree>
      <p:nvGrpSpPr>
        <p:cNvPr id="186" name="Shape 186"/>
        <p:cNvGrpSpPr/>
        <p:nvPr/>
      </p:nvGrpSpPr>
      <p:grpSpPr>
        <a:xfrm>
          <a:off x="0" y="0"/>
          <a:ext cx="0" cy="0"/>
          <a:chOff x="0" y="0"/>
          <a:chExt cx="0" cy="0"/>
        </a:xfrm>
      </p:grpSpPr>
      <p:pic>
        <p:nvPicPr>
          <p:cNvPr id="187" name="Google Shape;187;p28" title="Crossref_25years_no-bg_logo-rev.png"/>
          <p:cNvPicPr preferRelativeResize="0"/>
          <p:nvPr/>
        </p:nvPicPr>
        <p:blipFill>
          <a:blip r:embed="rId3">
            <a:alphaModFix/>
          </a:blip>
          <a:stretch>
            <a:fillRect/>
          </a:stretch>
        </p:blipFill>
        <p:spPr>
          <a:xfrm>
            <a:off x="7807650" y="304850"/>
            <a:ext cx="1024625" cy="1073675"/>
          </a:xfrm>
          <a:prstGeom prst="rect">
            <a:avLst/>
          </a:prstGeom>
          <a:noFill/>
          <a:ln>
            <a:noFill/>
          </a:ln>
        </p:spPr>
      </p:pic>
      <p:sp>
        <p:nvSpPr>
          <p:cNvPr id="188" name="Google Shape;188;p28"/>
          <p:cNvSpPr txBox="1"/>
          <p:nvPr>
            <p:ph type="ctrTitle"/>
          </p:nvPr>
        </p:nvSpPr>
        <p:spPr>
          <a:xfrm>
            <a:off x="4226375" y="1665875"/>
            <a:ext cx="4605900" cy="15651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Strides towards the </a:t>
            </a:r>
            <a:r>
              <a:rPr lang="en-GB"/>
              <a:t>Research</a:t>
            </a:r>
            <a:r>
              <a:rPr lang="en-GB"/>
              <a:t> Nexus</a:t>
            </a:r>
            <a:endParaRPr/>
          </a:p>
        </p:txBody>
      </p:sp>
      <p:sp>
        <p:nvSpPr>
          <p:cNvPr id="189" name="Google Shape;189;p28"/>
          <p:cNvSpPr txBox="1"/>
          <p:nvPr>
            <p:ph idx="1" type="subTitle"/>
          </p:nvPr>
        </p:nvSpPr>
        <p:spPr>
          <a:xfrm>
            <a:off x="4226375" y="3470725"/>
            <a:ext cx="4605900" cy="7926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GB"/>
              <a:t>June 2025</a:t>
            </a:r>
            <a:endParaRPr/>
          </a:p>
          <a:p>
            <a:pPr indent="0" lvl="0" marL="0" rtl="0" algn="l">
              <a:spcBef>
                <a:spcPts val="1200"/>
              </a:spcBef>
              <a:spcAft>
                <a:spcPts val="1200"/>
              </a:spcAft>
              <a:buNone/>
            </a:pPr>
            <a:r>
              <a:rPr lang="en-GB"/>
              <a:t>Kora Korzec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txBox="1"/>
          <p:nvPr>
            <p:ph type="title"/>
          </p:nvPr>
        </p:nvSpPr>
        <p:spPr>
          <a:xfrm>
            <a:off x="311700" y="257725"/>
            <a:ext cx="8520600" cy="7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t>How is Crossref metadata used?</a:t>
            </a:r>
            <a:endParaRPr sz="4000"/>
          </a:p>
        </p:txBody>
      </p:sp>
      <p:pic>
        <p:nvPicPr>
          <p:cNvPr id="263" name="Google Shape;263;p37" title="manuscript-tracking.png"/>
          <p:cNvPicPr preferRelativeResize="0"/>
          <p:nvPr/>
        </p:nvPicPr>
        <p:blipFill rotWithShape="1">
          <a:blip r:embed="rId3">
            <a:alphaModFix/>
          </a:blip>
          <a:srcRect b="0" l="11308" r="7687" t="0"/>
          <a:stretch/>
        </p:blipFill>
        <p:spPr>
          <a:xfrm>
            <a:off x="1795100" y="910525"/>
            <a:ext cx="5986154" cy="41567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ph type="title"/>
          </p:nvPr>
        </p:nvSpPr>
        <p:spPr>
          <a:xfrm>
            <a:off x="311700" y="257725"/>
            <a:ext cx="8520600" cy="7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t>How you can use our metadata?</a:t>
            </a:r>
            <a:endParaRPr sz="4000"/>
          </a:p>
        </p:txBody>
      </p:sp>
      <p:sp>
        <p:nvSpPr>
          <p:cNvPr id="269" name="Google Shape;269;p38"/>
          <p:cNvSpPr txBox="1"/>
          <p:nvPr>
            <p:ph idx="1" type="body"/>
          </p:nvPr>
        </p:nvSpPr>
        <p:spPr>
          <a:xfrm>
            <a:off x="311700" y="1785800"/>
            <a:ext cx="8520600" cy="2783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Metadata search	</a:t>
            </a:r>
            <a:endParaRPr/>
          </a:p>
          <a:p>
            <a:pPr indent="-342900" lvl="0" marL="457200" rtl="0" algn="l">
              <a:spcBef>
                <a:spcPts val="0"/>
              </a:spcBef>
              <a:spcAft>
                <a:spcPts val="0"/>
              </a:spcAft>
              <a:buSzPts val="1800"/>
              <a:buChar char="●"/>
            </a:pPr>
            <a:r>
              <a:rPr lang="en-GB"/>
              <a:t>Crossref API</a:t>
            </a:r>
            <a:endParaRPr/>
          </a:p>
          <a:p>
            <a:pPr indent="-342900" lvl="0" marL="457200" rtl="0" algn="l">
              <a:spcBef>
                <a:spcPts val="0"/>
              </a:spcBef>
              <a:spcAft>
                <a:spcPts val="0"/>
              </a:spcAft>
              <a:buSzPts val="1800"/>
              <a:buChar char="●"/>
            </a:pPr>
            <a:r>
              <a:rPr lang="en-GB"/>
              <a:t>Public data files</a:t>
            </a:r>
            <a:endParaRPr/>
          </a:p>
        </p:txBody>
      </p:sp>
      <p:pic>
        <p:nvPicPr>
          <p:cNvPr id="270" name="Google Shape;270;p38"/>
          <p:cNvPicPr preferRelativeResize="0"/>
          <p:nvPr/>
        </p:nvPicPr>
        <p:blipFill rotWithShape="1">
          <a:blip r:embed="rId3">
            <a:alphaModFix/>
          </a:blip>
          <a:srcRect b="0" l="0" r="0" t="47087"/>
          <a:stretch/>
        </p:blipFill>
        <p:spPr>
          <a:xfrm>
            <a:off x="3922925" y="1827675"/>
            <a:ext cx="4419602" cy="1488151"/>
          </a:xfrm>
          <a:prstGeom prst="rect">
            <a:avLst/>
          </a:prstGeom>
          <a:noFill/>
          <a:ln>
            <a:noFill/>
          </a:ln>
        </p:spPr>
      </p:pic>
      <p:grpSp>
        <p:nvGrpSpPr>
          <p:cNvPr id="271" name="Google Shape;271;p38"/>
          <p:cNvGrpSpPr/>
          <p:nvPr/>
        </p:nvGrpSpPr>
        <p:grpSpPr>
          <a:xfrm>
            <a:off x="4388875" y="3315813"/>
            <a:ext cx="3053296" cy="1630925"/>
            <a:chOff x="4743975" y="1543450"/>
            <a:chExt cx="3053296" cy="1630925"/>
          </a:xfrm>
        </p:grpSpPr>
        <p:pic>
          <p:nvPicPr>
            <p:cNvPr id="272" name="Google Shape;272;p38"/>
            <p:cNvPicPr preferRelativeResize="0"/>
            <p:nvPr/>
          </p:nvPicPr>
          <p:blipFill>
            <a:blip r:embed="rId4">
              <a:alphaModFix/>
            </a:blip>
            <a:stretch>
              <a:fillRect/>
            </a:stretch>
          </p:blipFill>
          <p:spPr>
            <a:xfrm>
              <a:off x="4743975" y="2428600"/>
              <a:ext cx="745775" cy="745775"/>
            </a:xfrm>
            <a:prstGeom prst="rect">
              <a:avLst/>
            </a:prstGeom>
            <a:noFill/>
            <a:ln>
              <a:noFill/>
            </a:ln>
          </p:spPr>
        </p:pic>
        <p:pic>
          <p:nvPicPr>
            <p:cNvPr id="273" name="Google Shape;273;p38"/>
            <p:cNvPicPr preferRelativeResize="0"/>
            <p:nvPr/>
          </p:nvPicPr>
          <p:blipFill>
            <a:blip r:embed="rId5">
              <a:alphaModFix/>
            </a:blip>
            <a:stretch>
              <a:fillRect/>
            </a:stretch>
          </p:blipFill>
          <p:spPr>
            <a:xfrm>
              <a:off x="7009175" y="2386288"/>
              <a:ext cx="788096" cy="788076"/>
            </a:xfrm>
            <a:prstGeom prst="rect">
              <a:avLst/>
            </a:prstGeom>
            <a:noFill/>
            <a:ln>
              <a:noFill/>
            </a:ln>
          </p:spPr>
        </p:pic>
        <p:pic>
          <p:nvPicPr>
            <p:cNvPr id="274" name="Google Shape;274;p38"/>
            <p:cNvPicPr preferRelativeResize="0"/>
            <p:nvPr/>
          </p:nvPicPr>
          <p:blipFill>
            <a:blip r:embed="rId6">
              <a:alphaModFix/>
            </a:blip>
            <a:stretch>
              <a:fillRect/>
            </a:stretch>
          </p:blipFill>
          <p:spPr>
            <a:xfrm>
              <a:off x="5684450" y="1543450"/>
              <a:ext cx="1205100" cy="12051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9"/>
          <p:cNvSpPr txBox="1"/>
          <p:nvPr>
            <p:ph type="ctrTitle"/>
          </p:nvPr>
        </p:nvSpPr>
        <p:spPr>
          <a:xfrm>
            <a:off x="3494725" y="2205550"/>
            <a:ext cx="5329800" cy="1454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4800"/>
              <a:t>Any questions?</a:t>
            </a:r>
            <a:endParaRPr sz="4800"/>
          </a:p>
        </p:txBody>
      </p:sp>
      <p:sp>
        <p:nvSpPr>
          <p:cNvPr id="280" name="Google Shape;280;p39"/>
          <p:cNvSpPr txBox="1"/>
          <p:nvPr>
            <p:ph idx="1" type="subTitle"/>
          </p:nvPr>
        </p:nvSpPr>
        <p:spPr>
          <a:xfrm>
            <a:off x="3494725" y="3659650"/>
            <a:ext cx="4824600" cy="129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0"/>
          <p:cNvSpPr txBox="1"/>
          <p:nvPr>
            <p:ph type="ctrTitle"/>
          </p:nvPr>
        </p:nvSpPr>
        <p:spPr>
          <a:xfrm>
            <a:off x="3814200" y="2214700"/>
            <a:ext cx="5329800" cy="1454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4800"/>
              <a:t>Thank You</a:t>
            </a:r>
            <a:endParaRPr sz="4800"/>
          </a:p>
        </p:txBody>
      </p:sp>
      <p:sp>
        <p:nvSpPr>
          <p:cNvPr id="286" name="Google Shape;286;p40"/>
          <p:cNvSpPr txBox="1"/>
          <p:nvPr>
            <p:ph idx="1" type="subTitle"/>
          </p:nvPr>
        </p:nvSpPr>
        <p:spPr>
          <a:xfrm>
            <a:off x="3814200" y="3668800"/>
            <a:ext cx="4824600" cy="129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0" sz="1200"/>
          </a:p>
          <a:p>
            <a:pPr indent="0" lvl="0" marL="0" rtl="0" algn="l">
              <a:spcBef>
                <a:spcPts val="0"/>
              </a:spcBef>
              <a:spcAft>
                <a:spcPts val="0"/>
              </a:spcAft>
              <a:buNone/>
            </a:pPr>
            <a:r>
              <a:rPr b="0" lang="en-GB"/>
              <a:t>kora@crossref.org</a:t>
            </a:r>
            <a:endParaRPr b="0"/>
          </a:p>
          <a:p>
            <a:pPr indent="0" lvl="0" marL="0" rtl="0" algn="l">
              <a:spcBef>
                <a:spcPts val="0"/>
              </a:spcBef>
              <a:spcAft>
                <a:spcPts val="0"/>
              </a:spcAft>
              <a:buNone/>
            </a:pPr>
            <a:r>
              <a:rPr b="0" lang="en-GB"/>
              <a:t>‪@qornik.bsky.social‬</a:t>
            </a:r>
            <a:endParaRPr b="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A black background with orange dots&#10;&#10;AI-generated content may be incorrect." id="194" name="Google Shape;194;p29"/>
          <p:cNvPicPr preferRelativeResize="0"/>
          <p:nvPr/>
        </p:nvPicPr>
        <p:blipFill rotWithShape="1">
          <a:blip r:embed="rId3">
            <a:alphaModFix/>
          </a:blip>
          <a:srcRect b="0" l="2552" r="-1473" t="0"/>
          <a:stretch/>
        </p:blipFill>
        <p:spPr>
          <a:xfrm>
            <a:off x="0" y="433619"/>
            <a:ext cx="8417151" cy="4786081"/>
          </a:xfrm>
          <a:prstGeom prst="rect">
            <a:avLst/>
          </a:prstGeom>
          <a:noFill/>
          <a:ln>
            <a:noFill/>
          </a:ln>
        </p:spPr>
      </p:pic>
      <p:sp>
        <p:nvSpPr>
          <p:cNvPr id="195" name="Google Shape;195;p29"/>
          <p:cNvSpPr txBox="1"/>
          <p:nvPr/>
        </p:nvSpPr>
        <p:spPr>
          <a:xfrm>
            <a:off x="2811725" y="2594200"/>
            <a:ext cx="5832600" cy="512700"/>
          </a:xfrm>
          <a:prstGeom prst="rect">
            <a:avLst/>
          </a:prstGeom>
          <a:noFill/>
          <a:ln>
            <a:noFill/>
          </a:ln>
        </p:spPr>
        <p:txBody>
          <a:bodyPr anchorCtr="0" anchor="ctr" bIns="68575" lIns="68575" spcFirstLastPara="1" rIns="68575" wrap="square" tIns="68575">
            <a:noAutofit/>
          </a:bodyPr>
          <a:lstStyle/>
          <a:p>
            <a:pPr indent="0" lvl="0" marL="76200" marR="0" rtl="0" algn="l">
              <a:spcBef>
                <a:spcPts val="0"/>
              </a:spcBef>
              <a:spcAft>
                <a:spcPts val="0"/>
              </a:spcAft>
              <a:buNone/>
            </a:pPr>
            <a:r>
              <a:rPr b="1" i="0" lang="en-GB" sz="2100" u="none" cap="none" strike="noStrike">
                <a:solidFill>
                  <a:srgbClr val="EF3340"/>
                </a:solidFill>
                <a:latin typeface="Inter"/>
                <a:ea typeface="Inter"/>
                <a:cs typeface="Inter"/>
                <a:sym typeface="Inter"/>
              </a:rPr>
              <a:t>1</a:t>
            </a:r>
            <a:r>
              <a:rPr b="1" lang="en-GB" sz="2100">
                <a:solidFill>
                  <a:srgbClr val="EF3340"/>
                </a:solidFill>
                <a:latin typeface="Inter"/>
                <a:ea typeface="Inter"/>
                <a:cs typeface="Inter"/>
                <a:sym typeface="Inter"/>
              </a:rPr>
              <a:t>70</a:t>
            </a:r>
            <a:r>
              <a:rPr b="1" i="0" lang="en-GB" sz="2100" u="none" cap="none" strike="noStrike">
                <a:solidFill>
                  <a:srgbClr val="EF3340"/>
                </a:solidFill>
                <a:latin typeface="Inter"/>
                <a:ea typeface="Inter"/>
                <a:cs typeface="Inter"/>
                <a:sym typeface="Inter"/>
              </a:rPr>
              <a:t> million</a:t>
            </a:r>
            <a:r>
              <a:rPr i="0" lang="en-GB" sz="2100" u="none" cap="none" strike="noStrike">
                <a:solidFill>
                  <a:srgbClr val="535353"/>
                </a:solidFill>
                <a:latin typeface="Inter"/>
                <a:ea typeface="Inter"/>
                <a:cs typeface="Inter"/>
                <a:sym typeface="Inter"/>
              </a:rPr>
              <a:t> </a:t>
            </a:r>
            <a:r>
              <a:rPr i="0" lang="en-GB" sz="1700" u="none" cap="none" strike="noStrike">
                <a:solidFill>
                  <a:srgbClr val="535353"/>
                </a:solidFill>
                <a:latin typeface="Inter"/>
                <a:ea typeface="Inter"/>
                <a:cs typeface="Inter"/>
                <a:sym typeface="Inter"/>
              </a:rPr>
              <a:t>open metadata records with DOIs </a:t>
            </a:r>
            <a:endParaRPr b="1" i="0" sz="1700" u="none" cap="none" strike="noStrike">
              <a:solidFill>
                <a:srgbClr val="EF3340"/>
              </a:solidFill>
              <a:latin typeface="Inter"/>
              <a:ea typeface="Inter"/>
              <a:cs typeface="Inter"/>
              <a:sym typeface="Inter"/>
            </a:endParaRPr>
          </a:p>
        </p:txBody>
      </p:sp>
      <p:sp>
        <p:nvSpPr>
          <p:cNvPr id="196" name="Google Shape;196;p29"/>
          <p:cNvSpPr txBox="1"/>
          <p:nvPr/>
        </p:nvSpPr>
        <p:spPr>
          <a:xfrm>
            <a:off x="1846099" y="1093581"/>
            <a:ext cx="6106500" cy="914400"/>
          </a:xfrm>
          <a:prstGeom prst="rect">
            <a:avLst/>
          </a:prstGeom>
          <a:noFill/>
          <a:ln>
            <a:noFill/>
          </a:ln>
        </p:spPr>
        <p:txBody>
          <a:bodyPr anchorCtr="0" anchor="ctr" bIns="68575" lIns="68575" spcFirstLastPara="1" rIns="68575" wrap="square" tIns="68575">
            <a:noAutofit/>
          </a:bodyPr>
          <a:lstStyle/>
          <a:p>
            <a:pPr indent="0" lvl="0" marL="76200" marR="0" rtl="0" algn="l">
              <a:spcBef>
                <a:spcPts val="0"/>
              </a:spcBef>
              <a:spcAft>
                <a:spcPts val="0"/>
              </a:spcAft>
              <a:buNone/>
            </a:pPr>
            <a:r>
              <a:rPr b="1" i="0" lang="en-GB" sz="2100" u="none" cap="none" strike="noStrike">
                <a:solidFill>
                  <a:srgbClr val="EF3340"/>
                </a:solidFill>
                <a:latin typeface="Inter"/>
                <a:ea typeface="Inter"/>
                <a:cs typeface="Inter"/>
                <a:sym typeface="Inter"/>
              </a:rPr>
              <a:t>22,</a:t>
            </a:r>
            <a:r>
              <a:rPr b="1" lang="en-GB" sz="2100">
                <a:solidFill>
                  <a:srgbClr val="EF3340"/>
                </a:solidFill>
                <a:latin typeface="Inter"/>
                <a:ea typeface="Inter"/>
                <a:cs typeface="Inter"/>
                <a:sym typeface="Inter"/>
              </a:rPr>
              <a:t>3</a:t>
            </a:r>
            <a:r>
              <a:rPr b="1" i="0" lang="en-GB" sz="2100" u="none" cap="none" strike="noStrike">
                <a:solidFill>
                  <a:srgbClr val="EF3340"/>
                </a:solidFill>
                <a:latin typeface="Inter"/>
                <a:ea typeface="Inter"/>
                <a:cs typeface="Inter"/>
                <a:sym typeface="Inter"/>
              </a:rPr>
              <a:t>00</a:t>
            </a:r>
            <a:r>
              <a:rPr i="0" lang="en-GB" sz="1700" u="none" cap="none" strike="noStrike">
                <a:solidFill>
                  <a:srgbClr val="535353"/>
                </a:solidFill>
                <a:latin typeface="Inter"/>
                <a:ea typeface="Inter"/>
                <a:cs typeface="Inter"/>
                <a:sym typeface="Inter"/>
              </a:rPr>
              <a:t> organisational members from </a:t>
            </a:r>
            <a:r>
              <a:rPr b="1" i="0" lang="en-GB" sz="2100" u="none" cap="none" strike="noStrike">
                <a:solidFill>
                  <a:srgbClr val="EF3340"/>
                </a:solidFill>
                <a:latin typeface="Inter"/>
                <a:ea typeface="Inter"/>
                <a:cs typeface="Inter"/>
                <a:sym typeface="Inter"/>
              </a:rPr>
              <a:t>160</a:t>
            </a:r>
            <a:r>
              <a:rPr i="0" lang="en-GB" sz="1700" u="none" cap="none" strike="noStrike">
                <a:solidFill>
                  <a:srgbClr val="535353"/>
                </a:solidFill>
                <a:latin typeface="Inter"/>
                <a:ea typeface="Inter"/>
                <a:cs typeface="Inter"/>
                <a:sym typeface="Inter"/>
              </a:rPr>
              <a:t> countries</a:t>
            </a:r>
            <a:endParaRPr sz="1100">
              <a:latin typeface="Inter"/>
              <a:ea typeface="Inter"/>
              <a:cs typeface="Inter"/>
              <a:sym typeface="Inter"/>
            </a:endParaRPr>
          </a:p>
          <a:p>
            <a:pPr indent="-247650" lvl="1" marL="673100" marR="0" rtl="0" algn="l">
              <a:spcBef>
                <a:spcPts val="0"/>
              </a:spcBef>
              <a:spcAft>
                <a:spcPts val="0"/>
              </a:spcAft>
              <a:buClr>
                <a:srgbClr val="4F5858"/>
              </a:buClr>
              <a:buSzPts val="1500"/>
              <a:buFont typeface="NTR"/>
              <a:buChar char="–"/>
            </a:pPr>
            <a:r>
              <a:rPr b="1" i="0" lang="en-GB" sz="1700" u="none" cap="none" strike="noStrike">
                <a:solidFill>
                  <a:srgbClr val="EF3340"/>
                </a:solidFill>
                <a:latin typeface="Inter"/>
                <a:ea typeface="Inter"/>
                <a:cs typeface="Inter"/>
                <a:sym typeface="Inter"/>
              </a:rPr>
              <a:t>50% </a:t>
            </a:r>
            <a:r>
              <a:rPr i="0" lang="en-GB" sz="1700" u="none" cap="none" strike="noStrike">
                <a:solidFill>
                  <a:srgbClr val="535353"/>
                </a:solidFill>
                <a:latin typeface="Inter"/>
                <a:ea typeface="Inter"/>
                <a:cs typeface="Inter"/>
                <a:sym typeface="Inter"/>
              </a:rPr>
              <a:t>of members are based in Asia</a:t>
            </a:r>
            <a:endParaRPr b="1" i="0" sz="1700" u="none" cap="none" strike="noStrike">
              <a:solidFill>
                <a:srgbClr val="EF3340"/>
              </a:solidFill>
              <a:latin typeface="Inter"/>
              <a:ea typeface="Inter"/>
              <a:cs typeface="Inter"/>
              <a:sym typeface="Inter"/>
            </a:endParaRPr>
          </a:p>
          <a:p>
            <a:pPr indent="-247650" lvl="1" marL="673100" marR="0" rtl="0" algn="l">
              <a:spcBef>
                <a:spcPts val="0"/>
              </a:spcBef>
              <a:spcAft>
                <a:spcPts val="0"/>
              </a:spcAft>
              <a:buClr>
                <a:srgbClr val="535353"/>
              </a:buClr>
              <a:buSzPts val="1500"/>
              <a:buFont typeface="NTR"/>
              <a:buChar char="–"/>
            </a:pPr>
            <a:r>
              <a:rPr b="1" i="0" lang="en-GB" sz="1700" u="none" cap="none" strike="noStrike">
                <a:solidFill>
                  <a:srgbClr val="E63848"/>
                </a:solidFill>
                <a:latin typeface="Inter"/>
                <a:ea typeface="Inter"/>
                <a:cs typeface="Inter"/>
                <a:sym typeface="Inter"/>
              </a:rPr>
              <a:t>40%</a:t>
            </a:r>
            <a:r>
              <a:rPr i="0" lang="en-GB" sz="1700" u="none" cap="none" strike="noStrike">
                <a:solidFill>
                  <a:srgbClr val="535353"/>
                </a:solidFill>
                <a:latin typeface="Inter"/>
                <a:ea typeface="Inter"/>
                <a:cs typeface="Inter"/>
                <a:sym typeface="Inter"/>
              </a:rPr>
              <a:t> of members are universities or scholar-led</a:t>
            </a:r>
            <a:endParaRPr b="1" i="0" sz="1700" u="none" cap="none" strike="noStrike">
              <a:solidFill>
                <a:srgbClr val="EF3340"/>
              </a:solidFill>
              <a:latin typeface="Inter"/>
              <a:ea typeface="Inter"/>
              <a:cs typeface="Inter"/>
              <a:sym typeface="Inter"/>
            </a:endParaRPr>
          </a:p>
        </p:txBody>
      </p:sp>
      <p:sp>
        <p:nvSpPr>
          <p:cNvPr id="197" name="Google Shape;197;p29"/>
          <p:cNvSpPr txBox="1"/>
          <p:nvPr/>
        </p:nvSpPr>
        <p:spPr>
          <a:xfrm>
            <a:off x="1567418" y="2045745"/>
            <a:ext cx="5590800" cy="325200"/>
          </a:xfrm>
          <a:prstGeom prst="rect">
            <a:avLst/>
          </a:prstGeom>
          <a:noFill/>
          <a:ln>
            <a:noFill/>
          </a:ln>
        </p:spPr>
        <p:txBody>
          <a:bodyPr anchorCtr="0" anchor="ctr" bIns="68575" lIns="68575" spcFirstLastPara="1" rIns="68575" wrap="square" tIns="68575">
            <a:noAutofit/>
          </a:bodyPr>
          <a:lstStyle/>
          <a:p>
            <a:pPr indent="0" lvl="0" marL="76200" marR="0" rtl="0" algn="l">
              <a:spcBef>
                <a:spcPts val="0"/>
              </a:spcBef>
              <a:spcAft>
                <a:spcPts val="0"/>
              </a:spcAft>
              <a:buNone/>
            </a:pPr>
            <a:r>
              <a:rPr b="1" i="0" lang="en-GB" sz="2100" u="none" cap="none" strike="noStrike">
                <a:solidFill>
                  <a:srgbClr val="EF3340"/>
                </a:solidFill>
                <a:latin typeface="Inter"/>
                <a:ea typeface="Inter"/>
                <a:cs typeface="Inter"/>
                <a:sym typeface="Inter"/>
              </a:rPr>
              <a:t>12</a:t>
            </a:r>
            <a:r>
              <a:rPr b="1" lang="en-GB" sz="2100">
                <a:solidFill>
                  <a:srgbClr val="EF3340"/>
                </a:solidFill>
                <a:latin typeface="Inter"/>
                <a:ea typeface="Inter"/>
                <a:cs typeface="Inter"/>
                <a:sym typeface="Inter"/>
              </a:rPr>
              <a:t>8</a:t>
            </a:r>
            <a:r>
              <a:rPr i="0" lang="en-GB" sz="2100" u="none" cap="none" strike="noStrike">
                <a:solidFill>
                  <a:srgbClr val="535353"/>
                </a:solidFill>
                <a:latin typeface="Inter"/>
                <a:ea typeface="Inter"/>
                <a:cs typeface="Inter"/>
                <a:sym typeface="Inter"/>
              </a:rPr>
              <a:t> </a:t>
            </a:r>
            <a:r>
              <a:rPr i="0" lang="en-GB" sz="1700" u="none" cap="none" strike="noStrike">
                <a:solidFill>
                  <a:srgbClr val="535353"/>
                </a:solidFill>
                <a:latin typeface="Inter"/>
                <a:ea typeface="Inter"/>
                <a:cs typeface="Inter"/>
                <a:sym typeface="Inter"/>
              </a:rPr>
              <a:t>Sponsor orgs; </a:t>
            </a:r>
            <a:r>
              <a:rPr b="1" lang="en-GB" sz="2100">
                <a:solidFill>
                  <a:srgbClr val="EF3340"/>
                </a:solidFill>
                <a:latin typeface="Inter"/>
                <a:ea typeface="Inter"/>
                <a:cs typeface="Inter"/>
                <a:sym typeface="Inter"/>
              </a:rPr>
              <a:t>48</a:t>
            </a:r>
            <a:r>
              <a:rPr i="0" lang="en-GB" sz="1700" u="none" cap="none" strike="noStrike">
                <a:solidFill>
                  <a:srgbClr val="535353"/>
                </a:solidFill>
                <a:latin typeface="Inter"/>
                <a:ea typeface="Inter"/>
                <a:cs typeface="Inter"/>
                <a:sym typeface="Inter"/>
              </a:rPr>
              <a:t> Ambassadors</a:t>
            </a:r>
            <a:endParaRPr i="0" sz="1700" u="none" cap="none" strike="noStrike">
              <a:solidFill>
                <a:srgbClr val="535353"/>
              </a:solidFill>
              <a:latin typeface="Inter"/>
              <a:ea typeface="Inter"/>
              <a:cs typeface="Inter"/>
              <a:sym typeface="Inter"/>
            </a:endParaRPr>
          </a:p>
        </p:txBody>
      </p:sp>
      <p:sp>
        <p:nvSpPr>
          <p:cNvPr id="198" name="Google Shape;198;p29"/>
          <p:cNvSpPr txBox="1"/>
          <p:nvPr/>
        </p:nvSpPr>
        <p:spPr>
          <a:xfrm>
            <a:off x="1465060" y="3925033"/>
            <a:ext cx="6547800" cy="571800"/>
          </a:xfrm>
          <a:prstGeom prst="rect">
            <a:avLst/>
          </a:prstGeom>
          <a:noFill/>
          <a:ln>
            <a:noFill/>
          </a:ln>
        </p:spPr>
        <p:txBody>
          <a:bodyPr anchorCtr="0" anchor="ctr" bIns="68575" lIns="68575" spcFirstLastPara="1" rIns="68575" wrap="square" tIns="68575">
            <a:noAutofit/>
          </a:bodyPr>
          <a:lstStyle/>
          <a:p>
            <a:pPr indent="0" lvl="0" marL="76200" marR="0" rtl="0" algn="l">
              <a:spcBef>
                <a:spcPts val="0"/>
              </a:spcBef>
              <a:spcAft>
                <a:spcPts val="0"/>
              </a:spcAft>
              <a:buNone/>
            </a:pPr>
            <a:r>
              <a:rPr b="1" i="0" lang="en-GB" sz="2100" u="none" cap="none" strike="noStrike">
                <a:solidFill>
                  <a:srgbClr val="EF3340"/>
                </a:solidFill>
                <a:latin typeface="Inter"/>
                <a:ea typeface="Inter"/>
                <a:cs typeface="Inter"/>
                <a:sym typeface="Inter"/>
              </a:rPr>
              <a:t>2 billion </a:t>
            </a:r>
            <a:r>
              <a:rPr lang="en-GB" sz="1700">
                <a:solidFill>
                  <a:srgbClr val="535353"/>
                </a:solidFill>
                <a:latin typeface="Inter"/>
                <a:ea typeface="Inter"/>
                <a:cs typeface="Inter"/>
                <a:sym typeface="Inter"/>
              </a:rPr>
              <a:t>queries of our metadata </a:t>
            </a:r>
            <a:r>
              <a:rPr i="0" lang="en-GB" sz="1700" u="none" cap="none" strike="noStrike">
                <a:solidFill>
                  <a:srgbClr val="535353"/>
                </a:solidFill>
                <a:latin typeface="Inter"/>
                <a:ea typeface="Inter"/>
                <a:cs typeface="Inter"/>
                <a:sym typeface="Inter"/>
              </a:rPr>
              <a:t>every month by </a:t>
            </a:r>
            <a:r>
              <a:rPr b="1" i="0" lang="en-GB" sz="2100" u="none" cap="none" strike="noStrike">
                <a:solidFill>
                  <a:srgbClr val="EF3340"/>
                </a:solidFill>
                <a:latin typeface="Inter"/>
                <a:ea typeface="Inter"/>
                <a:cs typeface="Inter"/>
                <a:sym typeface="Inter"/>
              </a:rPr>
              <a:t>0000s</a:t>
            </a:r>
            <a:r>
              <a:rPr i="0" lang="en-GB" sz="1700" u="none" cap="none" strike="noStrike">
                <a:solidFill>
                  <a:srgbClr val="535353"/>
                </a:solidFill>
                <a:latin typeface="Inter"/>
                <a:ea typeface="Inter"/>
                <a:cs typeface="Inter"/>
                <a:sym typeface="Inter"/>
              </a:rPr>
              <a:t> (?) systems ingesting and reusing this open metadata</a:t>
            </a:r>
            <a:endParaRPr b="1" i="0" sz="1700" u="none" cap="none" strike="noStrike">
              <a:solidFill>
                <a:srgbClr val="EF3340"/>
              </a:solidFill>
              <a:latin typeface="Inter"/>
              <a:ea typeface="Inter"/>
              <a:cs typeface="Inter"/>
              <a:sym typeface="Inter"/>
            </a:endParaRPr>
          </a:p>
        </p:txBody>
      </p:sp>
      <p:sp>
        <p:nvSpPr>
          <p:cNvPr id="199" name="Google Shape;199;p29"/>
          <p:cNvSpPr txBox="1"/>
          <p:nvPr/>
        </p:nvSpPr>
        <p:spPr>
          <a:xfrm>
            <a:off x="2387700" y="3260874"/>
            <a:ext cx="6444600" cy="325200"/>
          </a:xfrm>
          <a:prstGeom prst="rect">
            <a:avLst/>
          </a:prstGeom>
          <a:noFill/>
          <a:ln>
            <a:noFill/>
          </a:ln>
        </p:spPr>
        <p:txBody>
          <a:bodyPr anchorCtr="0" anchor="ctr" bIns="68575" lIns="68575" spcFirstLastPara="1" rIns="68575" wrap="square" tIns="68575">
            <a:noAutofit/>
          </a:bodyPr>
          <a:lstStyle/>
          <a:p>
            <a:pPr indent="0" lvl="0" marL="76200" marR="0" rtl="0" algn="l">
              <a:spcBef>
                <a:spcPts val="0"/>
              </a:spcBef>
              <a:spcAft>
                <a:spcPts val="0"/>
              </a:spcAft>
              <a:buNone/>
            </a:pPr>
            <a:r>
              <a:rPr b="1" i="0" lang="en-GB" sz="2100" u="none" cap="none" strike="noStrike">
                <a:solidFill>
                  <a:srgbClr val="EF3340"/>
                </a:solidFill>
                <a:latin typeface="Inter"/>
                <a:ea typeface="Inter"/>
                <a:cs typeface="Inter"/>
                <a:sym typeface="Inter"/>
              </a:rPr>
              <a:t>1.3 billion</a:t>
            </a:r>
            <a:r>
              <a:rPr i="0" lang="en-GB" sz="2100" u="none" cap="none" strike="noStrike">
                <a:solidFill>
                  <a:srgbClr val="535353"/>
                </a:solidFill>
                <a:latin typeface="Inter"/>
                <a:ea typeface="Inter"/>
                <a:cs typeface="Inter"/>
                <a:sym typeface="Inter"/>
              </a:rPr>
              <a:t> </a:t>
            </a:r>
            <a:r>
              <a:rPr lang="en-GB" sz="1700">
                <a:solidFill>
                  <a:srgbClr val="535353"/>
                </a:solidFill>
                <a:latin typeface="Inter"/>
                <a:ea typeface="Inter"/>
                <a:cs typeface="Inter"/>
                <a:sym typeface="Inter"/>
              </a:rPr>
              <a:t>resolutions</a:t>
            </a:r>
            <a:r>
              <a:rPr i="0" lang="en-GB" sz="1700" u="none" cap="none" strike="noStrike">
                <a:solidFill>
                  <a:srgbClr val="535353"/>
                </a:solidFill>
                <a:latin typeface="Inter"/>
                <a:ea typeface="Inter"/>
                <a:cs typeface="Inter"/>
                <a:sym typeface="Inter"/>
              </a:rPr>
              <a:t> per month (</a:t>
            </a:r>
            <a:r>
              <a:rPr b="1" i="0" lang="en-GB" sz="2100" u="none" cap="none" strike="noStrike">
                <a:solidFill>
                  <a:srgbClr val="EF3340"/>
                </a:solidFill>
                <a:latin typeface="Inter"/>
                <a:ea typeface="Inter"/>
                <a:cs typeface="Inter"/>
                <a:sym typeface="Inter"/>
              </a:rPr>
              <a:t>94%</a:t>
            </a:r>
            <a:r>
              <a:rPr i="0" lang="en-GB" sz="1700" u="none" cap="none" strike="noStrike">
                <a:solidFill>
                  <a:srgbClr val="535353"/>
                </a:solidFill>
                <a:latin typeface="Inter"/>
                <a:ea typeface="Inter"/>
                <a:cs typeface="Inter"/>
                <a:sym typeface="Inter"/>
              </a:rPr>
              <a:t> of all DOI usage)</a:t>
            </a:r>
            <a:endParaRPr i="0" sz="1700" u="none" cap="none" strike="noStrike">
              <a:solidFill>
                <a:srgbClr val="535353"/>
              </a:solidFill>
              <a:latin typeface="Inter"/>
              <a:ea typeface="Inter"/>
              <a:cs typeface="Inter"/>
              <a:sym typeface="Inter"/>
            </a:endParaRPr>
          </a:p>
        </p:txBody>
      </p:sp>
      <p:sp>
        <p:nvSpPr>
          <p:cNvPr id="200" name="Google Shape;200;p29"/>
          <p:cNvSpPr txBox="1"/>
          <p:nvPr>
            <p:ph type="title"/>
          </p:nvPr>
        </p:nvSpPr>
        <p:spPr>
          <a:xfrm>
            <a:off x="311700" y="257725"/>
            <a:ext cx="8520600" cy="7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t>Wh</a:t>
            </a:r>
            <a:r>
              <a:rPr lang="en-GB" sz="4000"/>
              <a:t>at</a:t>
            </a:r>
            <a:r>
              <a:rPr lang="en-GB" sz="4000"/>
              <a:t> is</a:t>
            </a:r>
            <a:r>
              <a:rPr lang="en-GB" sz="4000">
                <a:solidFill>
                  <a:srgbClr val="005F83"/>
                </a:solidFill>
              </a:rPr>
              <a:t> Crossref</a:t>
            </a:r>
            <a:r>
              <a:rPr lang="en-GB" sz="4000">
                <a:solidFill>
                  <a:srgbClr val="005F83"/>
                </a:solidFill>
              </a:rPr>
              <a:t>?</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311700" y="257725"/>
            <a:ext cx="8520600" cy="7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t>Research Nexus Vision</a:t>
            </a:r>
            <a:endParaRPr sz="4000"/>
          </a:p>
        </p:txBody>
      </p:sp>
      <p:sp>
        <p:nvSpPr>
          <p:cNvPr id="206" name="Google Shape;206;p30"/>
          <p:cNvSpPr txBox="1"/>
          <p:nvPr>
            <p:ph idx="1" type="body"/>
          </p:nvPr>
        </p:nvSpPr>
        <p:spPr>
          <a:xfrm>
            <a:off x="4391650" y="1060350"/>
            <a:ext cx="42495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2"/>
                </a:solidFill>
                <a:highlight>
                  <a:schemeClr val="lt1"/>
                </a:highlight>
              </a:rPr>
              <a:t>Like others… we envision</a:t>
            </a:r>
            <a:endParaRPr>
              <a:solidFill>
                <a:schemeClr val="dk2"/>
              </a:solidFill>
              <a:highlight>
                <a:schemeClr val="lt1"/>
              </a:highlight>
            </a:endParaRPr>
          </a:p>
          <a:p>
            <a:pPr indent="0" lvl="0" marL="0" rtl="0" algn="l">
              <a:spcBef>
                <a:spcPts val="1200"/>
              </a:spcBef>
              <a:spcAft>
                <a:spcPts val="0"/>
              </a:spcAft>
              <a:buClr>
                <a:schemeClr val="dk1"/>
              </a:buClr>
              <a:buSzPts val="1100"/>
              <a:buFont typeface="Arial"/>
              <a:buNone/>
            </a:pPr>
            <a:r>
              <a:rPr b="1" lang="en-GB">
                <a:solidFill>
                  <a:schemeClr val="dk2"/>
                </a:solidFill>
                <a:highlight>
                  <a:schemeClr val="lt1"/>
                </a:highlight>
              </a:rPr>
              <a:t>“a rich and reusable open network of relationships connecting research organizations, people, things, and actions; a scholarly record that the global community can build on forever, for the benefit of society."</a:t>
            </a:r>
            <a:endParaRPr b="1">
              <a:solidFill>
                <a:schemeClr val="dk2"/>
              </a:solidFill>
              <a:highlight>
                <a:schemeClr val="lt1"/>
              </a:highlight>
            </a:endParaRPr>
          </a:p>
          <a:p>
            <a:pPr indent="0" lvl="0" marL="0" rtl="0" algn="l">
              <a:lnSpc>
                <a:spcPct val="100000"/>
              </a:lnSpc>
              <a:spcBef>
                <a:spcPts val="1200"/>
              </a:spcBef>
              <a:spcAft>
                <a:spcPts val="0"/>
              </a:spcAft>
              <a:buNone/>
            </a:pPr>
            <a:r>
              <a:rPr b="1" lang="en-GB">
                <a:solidFill>
                  <a:srgbClr val="535353"/>
                </a:solidFill>
              </a:rPr>
              <a:t>Metadata</a:t>
            </a:r>
            <a:r>
              <a:rPr lang="en-GB">
                <a:solidFill>
                  <a:srgbClr val="535353"/>
                </a:solidFill>
              </a:rPr>
              <a:t> is the thread that </a:t>
            </a:r>
            <a:br>
              <a:rPr lang="en-GB">
                <a:solidFill>
                  <a:srgbClr val="535353"/>
                </a:solidFill>
              </a:rPr>
            </a:br>
            <a:r>
              <a:rPr lang="en-GB">
                <a:solidFill>
                  <a:srgbClr val="535353"/>
                </a:solidFill>
              </a:rPr>
              <a:t>is woven to produce such </a:t>
            </a:r>
            <a:br>
              <a:rPr lang="en-GB">
                <a:solidFill>
                  <a:srgbClr val="535353"/>
                </a:solidFill>
              </a:rPr>
            </a:br>
            <a:r>
              <a:rPr lang="en-GB">
                <a:solidFill>
                  <a:srgbClr val="535353"/>
                </a:solidFill>
              </a:rPr>
              <a:t>a network </a:t>
            </a:r>
            <a:endParaRPr/>
          </a:p>
        </p:txBody>
      </p:sp>
      <p:pic>
        <p:nvPicPr>
          <p:cNvPr id="207" name="Google Shape;207;p30"/>
          <p:cNvPicPr preferRelativeResize="0"/>
          <p:nvPr/>
        </p:nvPicPr>
        <p:blipFill>
          <a:blip r:embed="rId3">
            <a:alphaModFix/>
          </a:blip>
          <a:stretch>
            <a:fillRect/>
          </a:stretch>
        </p:blipFill>
        <p:spPr>
          <a:xfrm>
            <a:off x="311700" y="1255675"/>
            <a:ext cx="3797849" cy="3429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311700" y="257725"/>
            <a:ext cx="8832300" cy="759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4000">
                <a:solidFill>
                  <a:srgbClr val="005F83"/>
                </a:solidFill>
              </a:rPr>
              <a:t>Calls for more open research information</a:t>
            </a:r>
            <a:endParaRPr sz="4000">
              <a:solidFill>
                <a:srgbClr val="005F83"/>
              </a:solidFill>
            </a:endParaRPr>
          </a:p>
        </p:txBody>
      </p:sp>
      <p:pic>
        <p:nvPicPr>
          <p:cNvPr id="213" name="Google Shape;213;p31" title="Screenshot 2025-05-15 at 11.48.26.png"/>
          <p:cNvPicPr preferRelativeResize="0"/>
          <p:nvPr/>
        </p:nvPicPr>
        <p:blipFill>
          <a:blip r:embed="rId3">
            <a:alphaModFix/>
          </a:blip>
          <a:stretch>
            <a:fillRect/>
          </a:stretch>
        </p:blipFill>
        <p:spPr>
          <a:xfrm>
            <a:off x="442225" y="1710000"/>
            <a:ext cx="3894525" cy="2596350"/>
          </a:xfrm>
          <a:prstGeom prst="rect">
            <a:avLst/>
          </a:prstGeom>
          <a:noFill/>
          <a:ln>
            <a:noFill/>
          </a:ln>
        </p:spPr>
      </p:pic>
      <p:pic>
        <p:nvPicPr>
          <p:cNvPr id="214" name="Google Shape;214;p31" title="Screenshot 2025-05-15 at 11.50.40.png"/>
          <p:cNvPicPr preferRelativeResize="0"/>
          <p:nvPr/>
        </p:nvPicPr>
        <p:blipFill>
          <a:blip r:embed="rId4">
            <a:alphaModFix/>
          </a:blip>
          <a:stretch>
            <a:fillRect/>
          </a:stretch>
        </p:blipFill>
        <p:spPr>
          <a:xfrm>
            <a:off x="4843325" y="1323400"/>
            <a:ext cx="2733650" cy="3069775"/>
          </a:xfrm>
          <a:prstGeom prst="rect">
            <a:avLst/>
          </a:prstGeom>
          <a:noFill/>
          <a:ln>
            <a:noFill/>
          </a:ln>
        </p:spPr>
      </p:pic>
      <p:sp>
        <p:nvSpPr>
          <p:cNvPr id="215" name="Google Shape;215;p31"/>
          <p:cNvSpPr txBox="1"/>
          <p:nvPr/>
        </p:nvSpPr>
        <p:spPr>
          <a:xfrm>
            <a:off x="482088" y="4262675"/>
            <a:ext cx="3814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5"/>
              </a:rPr>
              <a:t>https://council.science/blog/fighting-disinformation-with-sunshine-promoting-funding-transparency-in-science/</a:t>
            </a:r>
            <a:endParaRPr/>
          </a:p>
        </p:txBody>
      </p:sp>
      <p:sp>
        <p:nvSpPr>
          <p:cNvPr id="216" name="Google Shape;216;p31"/>
          <p:cNvSpPr txBox="1"/>
          <p:nvPr/>
        </p:nvSpPr>
        <p:spPr>
          <a:xfrm>
            <a:off x="4784650" y="44783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6"/>
              </a:rPr>
              <a:t>https://barcelona-declaration.org/commitments/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311700" y="257725"/>
            <a:ext cx="8832300" cy="759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4000">
                <a:solidFill>
                  <a:srgbClr val="005F83"/>
                </a:solidFill>
              </a:rPr>
              <a:t>Calls for more open research information</a:t>
            </a:r>
            <a:endParaRPr sz="4000">
              <a:solidFill>
                <a:srgbClr val="005F83"/>
              </a:solidFill>
            </a:endParaRPr>
          </a:p>
        </p:txBody>
      </p:sp>
      <p:pic>
        <p:nvPicPr>
          <p:cNvPr id="222" name="Google Shape;222;p32" title="Screenshot 2025-06-17 at 23.24.48.png"/>
          <p:cNvPicPr preferRelativeResize="0"/>
          <p:nvPr/>
        </p:nvPicPr>
        <p:blipFill>
          <a:blip r:embed="rId3">
            <a:alphaModFix/>
          </a:blip>
          <a:stretch>
            <a:fillRect/>
          </a:stretch>
        </p:blipFill>
        <p:spPr>
          <a:xfrm>
            <a:off x="1552175" y="2176525"/>
            <a:ext cx="4926025" cy="139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p:nvPr/>
        </p:nvSpPr>
        <p:spPr>
          <a:xfrm>
            <a:off x="753975" y="2835325"/>
            <a:ext cx="6981900" cy="402900"/>
          </a:xfrm>
          <a:prstGeom prst="rect">
            <a:avLst/>
          </a:prstGeom>
          <a:solidFill>
            <a:srgbClr val="FFC7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28" name="Google Shape;228;p33"/>
          <p:cNvSpPr/>
          <p:nvPr/>
        </p:nvSpPr>
        <p:spPr>
          <a:xfrm>
            <a:off x="753975" y="3899150"/>
            <a:ext cx="6981900" cy="402900"/>
          </a:xfrm>
          <a:prstGeom prst="rect">
            <a:avLst/>
          </a:prstGeom>
          <a:solidFill>
            <a:srgbClr val="FFC7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29" name="Google Shape;229;p33"/>
          <p:cNvSpPr txBox="1"/>
          <p:nvPr>
            <p:ph type="title"/>
          </p:nvPr>
        </p:nvSpPr>
        <p:spPr>
          <a:xfrm>
            <a:off x="311700" y="257725"/>
            <a:ext cx="8520600" cy="7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t>Metadata in Crossref</a:t>
            </a:r>
            <a:endParaRPr sz="4000"/>
          </a:p>
        </p:txBody>
      </p:sp>
      <p:sp>
        <p:nvSpPr>
          <p:cNvPr id="230" name="Google Shape;230;p33"/>
          <p:cNvSpPr/>
          <p:nvPr/>
        </p:nvSpPr>
        <p:spPr>
          <a:xfrm>
            <a:off x="753975" y="1311700"/>
            <a:ext cx="6981900" cy="402900"/>
          </a:xfrm>
          <a:prstGeom prst="rect">
            <a:avLst/>
          </a:prstGeom>
          <a:solidFill>
            <a:srgbClr val="FFC7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31" name="Google Shape;231;p33"/>
          <p:cNvSpPr/>
          <p:nvPr/>
        </p:nvSpPr>
        <p:spPr>
          <a:xfrm>
            <a:off x="753975" y="2432425"/>
            <a:ext cx="6981900" cy="402900"/>
          </a:xfrm>
          <a:prstGeom prst="rect">
            <a:avLst/>
          </a:prstGeom>
          <a:solidFill>
            <a:srgbClr val="FFC7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32" name="Google Shape;232;p33"/>
          <p:cNvSpPr/>
          <p:nvPr/>
        </p:nvSpPr>
        <p:spPr>
          <a:xfrm>
            <a:off x="753975" y="3496250"/>
            <a:ext cx="7539600" cy="402900"/>
          </a:xfrm>
          <a:prstGeom prst="rect">
            <a:avLst/>
          </a:prstGeom>
          <a:solidFill>
            <a:srgbClr val="FFC7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33" name="Google Shape;233;p33"/>
          <p:cNvSpPr txBox="1"/>
          <p:nvPr>
            <p:ph idx="1" type="body"/>
          </p:nvPr>
        </p:nvSpPr>
        <p:spPr>
          <a:xfrm>
            <a:off x="311700" y="1305450"/>
            <a:ext cx="8520600" cy="4020600"/>
          </a:xfrm>
          <a:prstGeom prst="rect">
            <a:avLst/>
          </a:prstGeom>
        </p:spPr>
        <p:txBody>
          <a:bodyPr anchorCtr="0" anchor="t" bIns="91425" lIns="91425" spcFirstLastPara="1" rIns="91425" wrap="square" tIns="91425">
            <a:normAutofit/>
          </a:bodyPr>
          <a:lstStyle/>
          <a:p>
            <a:pPr indent="-342900" lvl="0" marL="457200" rtl="0" algn="l">
              <a:lnSpc>
                <a:spcPct val="130000"/>
              </a:lnSpc>
              <a:spcBef>
                <a:spcPts val="0"/>
              </a:spcBef>
              <a:spcAft>
                <a:spcPts val="0"/>
              </a:spcAft>
              <a:buSzPts val="1800"/>
              <a:buFont typeface="Helvetica Neue"/>
              <a:buChar char="●"/>
            </a:pPr>
            <a:r>
              <a:rPr lang="en-GB">
                <a:solidFill>
                  <a:srgbClr val="3EB1C8"/>
                </a:solidFill>
                <a:latin typeface="Inter SemiBold"/>
                <a:ea typeface="Inter SemiBold"/>
                <a:cs typeface="Inter SemiBold"/>
                <a:sym typeface="Inter SemiBold"/>
              </a:rPr>
              <a:t>Basic:</a:t>
            </a:r>
            <a:r>
              <a:rPr lang="en-GB">
                <a:solidFill>
                  <a:srgbClr val="535353"/>
                </a:solidFill>
                <a:latin typeface="Inter SemiBold"/>
                <a:ea typeface="Inter SemiBold"/>
                <a:cs typeface="Inter SemiBold"/>
                <a:sym typeface="Inter SemiBold"/>
              </a:rPr>
              <a:t> </a:t>
            </a:r>
            <a:r>
              <a:rPr lang="en-GB">
                <a:solidFill>
                  <a:srgbClr val="535353"/>
                </a:solidFill>
              </a:rPr>
              <a:t>titles, dates, author names, abstracts, DOI, location URL</a:t>
            </a:r>
            <a:endParaRPr>
              <a:solidFill>
                <a:srgbClr val="535353"/>
              </a:solidFill>
            </a:endParaRPr>
          </a:p>
          <a:p>
            <a:pPr indent="-342900" lvl="0" marL="457200" rtl="0" algn="l">
              <a:lnSpc>
                <a:spcPct val="130000"/>
              </a:lnSpc>
              <a:spcBef>
                <a:spcPts val="0"/>
              </a:spcBef>
              <a:spcAft>
                <a:spcPts val="0"/>
              </a:spcAft>
              <a:buSzPts val="1800"/>
              <a:buFont typeface="Helvetica Neue"/>
              <a:buChar char="●"/>
            </a:pPr>
            <a:r>
              <a:rPr lang="en-GB">
                <a:solidFill>
                  <a:srgbClr val="49BDD2"/>
                </a:solidFill>
                <a:latin typeface="Inter SemiBold"/>
                <a:ea typeface="Inter SemiBold"/>
                <a:cs typeface="Inter SemiBold"/>
                <a:sym typeface="Inter SemiBold"/>
              </a:rPr>
              <a:t>Full-text URLs:</a:t>
            </a:r>
            <a:r>
              <a:rPr lang="en-GB">
                <a:solidFill>
                  <a:srgbClr val="535353"/>
                </a:solidFill>
                <a:latin typeface="Inter SemiBold"/>
                <a:ea typeface="Inter SemiBold"/>
                <a:cs typeface="Inter SemiBold"/>
                <a:sym typeface="Inter SemiBold"/>
              </a:rPr>
              <a:t> </a:t>
            </a:r>
            <a:r>
              <a:rPr lang="en-GB">
                <a:solidFill>
                  <a:srgbClr val="535353"/>
                </a:solidFill>
              </a:rPr>
              <a:t>e.g. for text-mining and Similarity Check</a:t>
            </a:r>
            <a:endParaRPr>
              <a:solidFill>
                <a:srgbClr val="535353"/>
              </a:solidFill>
            </a:endParaRPr>
          </a:p>
          <a:p>
            <a:pPr indent="-342900" lvl="0" marL="457200" rtl="0" algn="l">
              <a:lnSpc>
                <a:spcPct val="130000"/>
              </a:lnSpc>
              <a:spcBef>
                <a:spcPts val="0"/>
              </a:spcBef>
              <a:spcAft>
                <a:spcPts val="0"/>
              </a:spcAft>
              <a:buSzPts val="1800"/>
              <a:buFont typeface="Helvetica Neue"/>
              <a:buChar char="●"/>
            </a:pPr>
            <a:r>
              <a:rPr lang="en-GB">
                <a:solidFill>
                  <a:srgbClr val="3EB1C8"/>
                </a:solidFill>
                <a:latin typeface="Inter SemiBold"/>
                <a:ea typeface="Inter SemiBold"/>
                <a:cs typeface="Inter SemiBold"/>
                <a:sym typeface="Inter SemiBold"/>
              </a:rPr>
              <a:t>Crossmark:</a:t>
            </a:r>
            <a:r>
              <a:rPr lang="en-GB">
                <a:solidFill>
                  <a:srgbClr val="535353"/>
                </a:solidFill>
                <a:latin typeface="Inter SemiBold"/>
                <a:ea typeface="Inter SemiBold"/>
                <a:cs typeface="Inter SemiBold"/>
                <a:sym typeface="Inter SemiBold"/>
              </a:rPr>
              <a:t> </a:t>
            </a:r>
            <a:r>
              <a:rPr lang="en-GB">
                <a:solidFill>
                  <a:srgbClr val="535353"/>
                </a:solidFill>
              </a:rPr>
              <a:t>updates, retractions, corrections</a:t>
            </a:r>
            <a:endParaRPr>
              <a:solidFill>
                <a:srgbClr val="535353"/>
              </a:solidFill>
            </a:endParaRPr>
          </a:p>
          <a:p>
            <a:pPr indent="-342900" lvl="0" marL="457200" rtl="0" algn="l">
              <a:lnSpc>
                <a:spcPct val="130000"/>
              </a:lnSpc>
              <a:spcBef>
                <a:spcPts val="0"/>
              </a:spcBef>
              <a:spcAft>
                <a:spcPts val="0"/>
              </a:spcAft>
              <a:buSzPts val="1800"/>
              <a:buFont typeface="Helvetica Neue"/>
              <a:buChar char="●"/>
            </a:pPr>
            <a:r>
              <a:rPr lang="en-GB">
                <a:solidFill>
                  <a:srgbClr val="3EB1C8"/>
                </a:solidFill>
                <a:latin typeface="Inter SemiBold"/>
                <a:ea typeface="Inter SemiBold"/>
                <a:cs typeface="Inter SemiBold"/>
                <a:sym typeface="Inter SemiBold"/>
              </a:rPr>
              <a:t>Relationships:</a:t>
            </a:r>
            <a:r>
              <a:rPr lang="en-GB">
                <a:solidFill>
                  <a:srgbClr val="ACA79C"/>
                </a:solidFill>
                <a:latin typeface="Inter SemiBold"/>
                <a:ea typeface="Inter SemiBold"/>
                <a:cs typeface="Inter SemiBold"/>
                <a:sym typeface="Inter SemiBold"/>
              </a:rPr>
              <a:t> </a:t>
            </a:r>
            <a:r>
              <a:rPr lang="en-GB">
                <a:solidFill>
                  <a:srgbClr val="535353"/>
                </a:solidFill>
              </a:rPr>
              <a:t>versions, translations, data, references, citation</a:t>
            </a:r>
            <a:endParaRPr>
              <a:solidFill>
                <a:srgbClr val="535353"/>
              </a:solidFill>
            </a:endParaRPr>
          </a:p>
          <a:p>
            <a:pPr indent="-342900" lvl="0" marL="457200" rtl="0" algn="l">
              <a:lnSpc>
                <a:spcPct val="130000"/>
              </a:lnSpc>
              <a:spcBef>
                <a:spcPts val="0"/>
              </a:spcBef>
              <a:spcAft>
                <a:spcPts val="0"/>
              </a:spcAft>
              <a:buSzPts val="1800"/>
              <a:buFont typeface="Helvetica Neue"/>
              <a:buChar char="●"/>
            </a:pPr>
            <a:r>
              <a:rPr lang="en-GB">
                <a:solidFill>
                  <a:srgbClr val="3EB1C8"/>
                </a:solidFill>
                <a:latin typeface="Inter SemiBold"/>
                <a:ea typeface="Inter SemiBold"/>
                <a:cs typeface="Inter SemiBold"/>
                <a:sym typeface="Inter SemiBold"/>
              </a:rPr>
              <a:t>Provenance: </a:t>
            </a:r>
            <a:r>
              <a:rPr lang="en-GB">
                <a:solidFill>
                  <a:srgbClr val="535353"/>
                </a:solidFill>
              </a:rPr>
              <a:t>publisher/funder/steward information</a:t>
            </a:r>
            <a:endParaRPr>
              <a:solidFill>
                <a:srgbClr val="535353"/>
              </a:solidFill>
            </a:endParaRPr>
          </a:p>
          <a:p>
            <a:pPr indent="-342900" lvl="0" marL="457200" rtl="0" algn="l">
              <a:lnSpc>
                <a:spcPct val="130000"/>
              </a:lnSpc>
              <a:spcBef>
                <a:spcPts val="0"/>
              </a:spcBef>
              <a:spcAft>
                <a:spcPts val="0"/>
              </a:spcAft>
              <a:buSzPts val="1800"/>
              <a:buFont typeface="Helvetica Neue"/>
              <a:buChar char="●"/>
            </a:pPr>
            <a:r>
              <a:rPr lang="en-GB">
                <a:solidFill>
                  <a:srgbClr val="3EB1C8"/>
                </a:solidFill>
                <a:latin typeface="Inter SemiBold"/>
                <a:ea typeface="Inter SemiBold"/>
                <a:cs typeface="Inter SemiBold"/>
                <a:sym typeface="Inter SemiBold"/>
              </a:rPr>
              <a:t>Subject-specific:</a:t>
            </a:r>
            <a:r>
              <a:rPr lang="en-GB">
                <a:solidFill>
                  <a:srgbClr val="535353"/>
                </a:solidFill>
                <a:latin typeface="Inter SemiBold"/>
                <a:ea typeface="Inter SemiBold"/>
                <a:cs typeface="Inter SemiBold"/>
                <a:sym typeface="Inter SemiBold"/>
              </a:rPr>
              <a:t> </a:t>
            </a:r>
            <a:r>
              <a:rPr lang="en-GB">
                <a:solidFill>
                  <a:srgbClr val="535353"/>
                </a:solidFill>
              </a:rPr>
              <a:t>e.g. clinical trial info</a:t>
            </a:r>
            <a:endParaRPr>
              <a:solidFill>
                <a:srgbClr val="535353"/>
              </a:solidFill>
            </a:endParaRPr>
          </a:p>
          <a:p>
            <a:pPr indent="-342900" lvl="0" marL="457200" rtl="0" algn="l">
              <a:lnSpc>
                <a:spcPct val="130000"/>
              </a:lnSpc>
              <a:spcBef>
                <a:spcPts val="0"/>
              </a:spcBef>
              <a:spcAft>
                <a:spcPts val="0"/>
              </a:spcAft>
              <a:buSzPts val="1800"/>
              <a:buFont typeface="Helvetica Neue"/>
              <a:buChar char="●"/>
            </a:pPr>
            <a:r>
              <a:rPr lang="en-GB">
                <a:solidFill>
                  <a:srgbClr val="3EB1C8"/>
                </a:solidFill>
                <a:latin typeface="Inter SemiBold"/>
                <a:ea typeface="Inter SemiBold"/>
                <a:cs typeface="Inter SemiBold"/>
                <a:sym typeface="Inter SemiBold"/>
              </a:rPr>
              <a:t>Funding information:</a:t>
            </a:r>
            <a:r>
              <a:rPr lang="en-GB">
                <a:solidFill>
                  <a:srgbClr val="535353"/>
                </a:solidFill>
                <a:latin typeface="Inter SemiBold"/>
                <a:ea typeface="Inter SemiBold"/>
                <a:cs typeface="Inter SemiBold"/>
                <a:sym typeface="Inter SemiBold"/>
              </a:rPr>
              <a:t> </a:t>
            </a:r>
            <a:r>
              <a:rPr lang="en-GB">
                <a:solidFill>
                  <a:srgbClr val="535353"/>
                </a:solidFill>
              </a:rPr>
              <a:t>ROR/Funder Registry ID, award no/Grant DOIs</a:t>
            </a:r>
            <a:endParaRPr>
              <a:solidFill>
                <a:srgbClr val="535353"/>
              </a:solidFill>
            </a:endParaRPr>
          </a:p>
          <a:p>
            <a:pPr indent="-342900" lvl="0" marL="457200" rtl="0" algn="l">
              <a:lnSpc>
                <a:spcPct val="130000"/>
              </a:lnSpc>
              <a:spcBef>
                <a:spcPts val="0"/>
              </a:spcBef>
              <a:spcAft>
                <a:spcPts val="0"/>
              </a:spcAft>
              <a:buSzPts val="1800"/>
              <a:buFont typeface="Helvetica Neue"/>
              <a:buChar char="●"/>
            </a:pPr>
            <a:r>
              <a:rPr lang="en-GB">
                <a:solidFill>
                  <a:srgbClr val="3EB1C8"/>
                </a:solidFill>
                <a:latin typeface="Inter SemiBold"/>
                <a:ea typeface="Inter SemiBold"/>
                <a:cs typeface="Inter SemiBold"/>
                <a:sym typeface="Inter SemiBold"/>
              </a:rPr>
              <a:t>Contributor &amp; Affiliations: </a:t>
            </a:r>
            <a:r>
              <a:rPr lang="en-GB">
                <a:solidFill>
                  <a:srgbClr val="535353"/>
                </a:solidFill>
              </a:rPr>
              <a:t>ORCID iDs and ROR IDs preferred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p:nvPr/>
        </p:nvSpPr>
        <p:spPr>
          <a:xfrm>
            <a:off x="284425" y="1647350"/>
            <a:ext cx="7324200" cy="3294600"/>
          </a:xfrm>
          <a:prstGeom prst="rect">
            <a:avLst/>
          </a:prstGeom>
          <a:solidFill>
            <a:srgbClr val="FFC7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39" name="Google Shape;239;p34"/>
          <p:cNvSpPr txBox="1"/>
          <p:nvPr>
            <p:ph type="title"/>
          </p:nvPr>
        </p:nvSpPr>
        <p:spPr>
          <a:xfrm>
            <a:off x="311700" y="257725"/>
            <a:ext cx="8520600" cy="7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t>M</a:t>
            </a:r>
            <a:r>
              <a:rPr lang="en-GB" sz="4000"/>
              <a:t>etadata in Crossref </a:t>
            </a:r>
            <a:endParaRPr sz="4000"/>
          </a:p>
          <a:p>
            <a:pPr indent="0" lvl="0" marL="0" rtl="0" algn="l">
              <a:spcBef>
                <a:spcPts val="0"/>
              </a:spcBef>
              <a:spcAft>
                <a:spcPts val="0"/>
              </a:spcAft>
              <a:buNone/>
            </a:pPr>
            <a:r>
              <a:rPr lang="en-GB" sz="4000"/>
              <a:t>- continued</a:t>
            </a:r>
            <a:endParaRPr sz="4000"/>
          </a:p>
        </p:txBody>
      </p:sp>
      <p:sp>
        <p:nvSpPr>
          <p:cNvPr id="240" name="Google Shape;240;p34"/>
          <p:cNvSpPr txBox="1"/>
          <p:nvPr>
            <p:ph idx="1" type="body"/>
          </p:nvPr>
        </p:nvSpPr>
        <p:spPr>
          <a:xfrm>
            <a:off x="311700" y="1647350"/>
            <a:ext cx="8520600" cy="3678600"/>
          </a:xfrm>
          <a:prstGeom prst="rect">
            <a:avLst/>
          </a:prstGeom>
        </p:spPr>
        <p:txBody>
          <a:bodyPr anchorCtr="0" anchor="t" bIns="91425" lIns="91425" spcFirstLastPara="1" rIns="91425" wrap="square" tIns="91425">
            <a:normAutofit/>
          </a:bodyPr>
          <a:lstStyle/>
          <a:p>
            <a:pPr indent="-342900" lvl="0" marL="457200" rtl="0" algn="l">
              <a:lnSpc>
                <a:spcPct val="130000"/>
              </a:lnSpc>
              <a:spcBef>
                <a:spcPts val="0"/>
              </a:spcBef>
              <a:spcAft>
                <a:spcPts val="0"/>
              </a:spcAft>
              <a:buClr>
                <a:srgbClr val="4F5858"/>
              </a:buClr>
              <a:buSzPts val="1800"/>
              <a:buFont typeface="Helvetica Neue"/>
              <a:buChar char="●"/>
            </a:pPr>
            <a:r>
              <a:rPr lang="en-GB">
                <a:solidFill>
                  <a:srgbClr val="4F5858"/>
                </a:solidFill>
                <a:latin typeface="Inter SemiBold"/>
                <a:ea typeface="Inter SemiBold"/>
                <a:cs typeface="Inter SemiBold"/>
                <a:sym typeface="Inter SemiBold"/>
              </a:rPr>
              <a:t>Abstracts</a:t>
            </a:r>
            <a:endParaRPr>
              <a:solidFill>
                <a:srgbClr val="4F5858"/>
              </a:solidFill>
              <a:latin typeface="Inter SemiBold"/>
              <a:ea typeface="Inter SemiBold"/>
              <a:cs typeface="Inter SemiBold"/>
              <a:sym typeface="Inter SemiBold"/>
            </a:endParaRPr>
          </a:p>
          <a:p>
            <a:pPr indent="-342900" lvl="0" marL="457200" marR="0" rtl="0" algn="l">
              <a:lnSpc>
                <a:spcPct val="130000"/>
              </a:lnSpc>
              <a:spcBef>
                <a:spcPts val="0"/>
              </a:spcBef>
              <a:spcAft>
                <a:spcPts val="0"/>
              </a:spcAft>
              <a:buClr>
                <a:srgbClr val="4F5858"/>
              </a:buClr>
              <a:buSzPts val="1800"/>
              <a:buFont typeface="Helvetica Neue"/>
              <a:buChar char="●"/>
            </a:pPr>
            <a:r>
              <a:rPr lang="en-GB">
                <a:solidFill>
                  <a:srgbClr val="4F5858"/>
                </a:solidFill>
                <a:latin typeface="Inter SemiBold"/>
                <a:ea typeface="Inter SemiBold"/>
                <a:cs typeface="Inter SemiBold"/>
                <a:sym typeface="Inter SemiBold"/>
              </a:rPr>
              <a:t>Relationships: software, peer reviews</a:t>
            </a:r>
            <a:endParaRPr>
              <a:solidFill>
                <a:srgbClr val="4F5858"/>
              </a:solidFill>
              <a:latin typeface="Inter SemiBold"/>
              <a:ea typeface="Inter SemiBold"/>
              <a:cs typeface="Inter SemiBold"/>
              <a:sym typeface="Inter SemiBold"/>
            </a:endParaRPr>
          </a:p>
          <a:p>
            <a:pPr indent="-342900" lvl="0" marL="457200" marR="0" rtl="0" algn="l">
              <a:lnSpc>
                <a:spcPct val="130000"/>
              </a:lnSpc>
              <a:spcBef>
                <a:spcPts val="0"/>
              </a:spcBef>
              <a:spcAft>
                <a:spcPts val="0"/>
              </a:spcAft>
              <a:buClr>
                <a:srgbClr val="4F5858"/>
              </a:buClr>
              <a:buSzPts val="1800"/>
              <a:buFont typeface="Helvetica Neue"/>
              <a:buChar char="●"/>
            </a:pPr>
            <a:r>
              <a:rPr lang="en-GB">
                <a:solidFill>
                  <a:srgbClr val="4F5858"/>
                </a:solidFill>
                <a:latin typeface="Inter SemiBold"/>
                <a:ea typeface="Inter SemiBold"/>
                <a:cs typeface="Inter SemiBold"/>
                <a:sym typeface="Inter SemiBold"/>
              </a:rPr>
              <a:t>Licence information</a:t>
            </a:r>
            <a:endParaRPr>
              <a:solidFill>
                <a:srgbClr val="4F5858"/>
              </a:solidFill>
              <a:latin typeface="Inter SemiBold"/>
              <a:ea typeface="Inter SemiBold"/>
              <a:cs typeface="Inter SemiBold"/>
              <a:sym typeface="Inter SemiBold"/>
            </a:endParaRPr>
          </a:p>
          <a:p>
            <a:pPr indent="-342900" lvl="0" marL="457200" marR="0" rtl="0" algn="l">
              <a:lnSpc>
                <a:spcPct val="130000"/>
              </a:lnSpc>
              <a:spcBef>
                <a:spcPts val="0"/>
              </a:spcBef>
              <a:spcAft>
                <a:spcPts val="0"/>
              </a:spcAft>
              <a:buClr>
                <a:srgbClr val="4F5858"/>
              </a:buClr>
              <a:buSzPts val="1800"/>
              <a:buFont typeface="Helvetica Neue"/>
              <a:buChar char="●"/>
            </a:pPr>
            <a:r>
              <a:rPr lang="en-GB">
                <a:solidFill>
                  <a:srgbClr val="4F5858"/>
                </a:solidFill>
                <a:latin typeface="Inter SemiBold"/>
                <a:ea typeface="Inter SemiBold"/>
                <a:cs typeface="Inter SemiBold"/>
                <a:sym typeface="Inter SemiBold"/>
              </a:rPr>
              <a:t>Dates of publication and acceptance</a:t>
            </a:r>
            <a:r>
              <a:rPr lang="en-GB">
                <a:solidFill>
                  <a:srgbClr val="4F5858"/>
                </a:solidFill>
                <a:latin typeface="Inter SemiBold"/>
                <a:ea typeface="Inter SemiBold"/>
                <a:cs typeface="Inter SemiBold"/>
                <a:sym typeface="Inter SemiBold"/>
              </a:rPr>
              <a:t> </a:t>
            </a:r>
            <a:endParaRPr>
              <a:solidFill>
                <a:srgbClr val="4F5858"/>
              </a:solidFill>
              <a:latin typeface="Inter SemiBold"/>
              <a:ea typeface="Inter SemiBold"/>
              <a:cs typeface="Inter SemiBold"/>
              <a:sym typeface="Inter SemiBold"/>
            </a:endParaRPr>
          </a:p>
          <a:p>
            <a:pPr indent="0" lvl="0" marL="0" rtl="0" algn="l">
              <a:lnSpc>
                <a:spcPct val="130000"/>
              </a:lnSpc>
              <a:spcBef>
                <a:spcPts val="0"/>
              </a:spcBef>
              <a:spcAft>
                <a:spcPts val="0"/>
              </a:spcAft>
              <a:buNone/>
            </a:pPr>
            <a:r>
              <a:t/>
            </a:r>
            <a:endParaRPr>
              <a:solidFill>
                <a:srgbClr val="3EB1C8"/>
              </a:solidFill>
              <a:latin typeface="Inter SemiBold"/>
              <a:ea typeface="Inter SemiBold"/>
              <a:cs typeface="Inter SemiBold"/>
              <a:sym typeface="Inter SemiBold"/>
            </a:endParaRPr>
          </a:p>
          <a:p>
            <a:pPr indent="0" lvl="0" marL="0" rtl="0" algn="l">
              <a:lnSpc>
                <a:spcPct val="130000"/>
              </a:lnSpc>
              <a:spcBef>
                <a:spcPts val="0"/>
              </a:spcBef>
              <a:spcAft>
                <a:spcPts val="0"/>
              </a:spcAft>
              <a:buNone/>
            </a:pPr>
            <a:r>
              <a:rPr lang="en-GB">
                <a:solidFill>
                  <a:srgbClr val="3EB1C8"/>
                </a:solidFill>
                <a:latin typeface="Inter SemiBold"/>
                <a:ea typeface="Inter SemiBold"/>
                <a:cs typeface="Inter SemiBold"/>
                <a:sym typeface="Inter SemiBold"/>
              </a:rPr>
              <a:t>Coming soon:</a:t>
            </a:r>
            <a:endParaRPr>
              <a:solidFill>
                <a:srgbClr val="3EB1C8"/>
              </a:solidFill>
              <a:latin typeface="Inter SemiBold"/>
              <a:ea typeface="Inter SemiBold"/>
              <a:cs typeface="Inter SemiBold"/>
              <a:sym typeface="Inter SemiBold"/>
            </a:endParaRPr>
          </a:p>
          <a:p>
            <a:pPr indent="-342900" lvl="0" marL="457200" marR="0" rtl="0" algn="l">
              <a:lnSpc>
                <a:spcPct val="130000"/>
              </a:lnSpc>
              <a:spcBef>
                <a:spcPts val="0"/>
              </a:spcBef>
              <a:spcAft>
                <a:spcPts val="0"/>
              </a:spcAft>
              <a:buClr>
                <a:srgbClr val="3EB1C8"/>
              </a:buClr>
              <a:buSzPts val="1800"/>
              <a:buFont typeface="Helvetica Neue"/>
              <a:buChar char="●"/>
            </a:pPr>
            <a:r>
              <a:rPr lang="en-GB">
                <a:solidFill>
                  <a:srgbClr val="3EB1C8"/>
                </a:solidFill>
                <a:latin typeface="Inter SemiBold"/>
                <a:ea typeface="Inter SemiBold"/>
                <a:cs typeface="Inter SemiBold"/>
                <a:sym typeface="Inter SemiBold"/>
              </a:rPr>
              <a:t>Contributor</a:t>
            </a:r>
            <a:r>
              <a:rPr lang="en-GB">
                <a:solidFill>
                  <a:srgbClr val="3EB1C8"/>
                </a:solidFill>
                <a:latin typeface="Inter SemiBold"/>
                <a:ea typeface="Inter SemiBold"/>
                <a:cs typeface="Inter SemiBold"/>
                <a:sym typeface="Inter SemiBold"/>
              </a:rPr>
              <a:t> roles</a:t>
            </a:r>
            <a:endParaRPr>
              <a:solidFill>
                <a:srgbClr val="3EB1C8"/>
              </a:solidFill>
              <a:latin typeface="Inter SemiBold"/>
              <a:ea typeface="Inter SemiBold"/>
              <a:cs typeface="Inter SemiBold"/>
              <a:sym typeface="Inter SemiBold"/>
            </a:endParaRPr>
          </a:p>
          <a:p>
            <a:pPr indent="-342900" lvl="0" marL="457200" marR="0" rtl="0" algn="l">
              <a:lnSpc>
                <a:spcPct val="130000"/>
              </a:lnSpc>
              <a:spcBef>
                <a:spcPts val="0"/>
              </a:spcBef>
              <a:spcAft>
                <a:spcPts val="0"/>
              </a:spcAft>
              <a:buClr>
                <a:srgbClr val="3EB1C8"/>
              </a:buClr>
              <a:buSzPts val="1800"/>
              <a:buFont typeface="Helvetica Neue"/>
              <a:buChar char="●"/>
            </a:pPr>
            <a:r>
              <a:rPr lang="en-GB">
                <a:solidFill>
                  <a:srgbClr val="3EB1C8"/>
                </a:solidFill>
                <a:latin typeface="Inter SemiBold"/>
                <a:ea typeface="Inter SemiBold"/>
                <a:cs typeface="Inter SemiBold"/>
                <a:sym typeface="Inter SemiBold"/>
              </a:rPr>
              <a:t>Data availability statements</a:t>
            </a:r>
            <a:endParaRPr>
              <a:solidFill>
                <a:srgbClr val="3EB1C8"/>
              </a:solidFill>
              <a:latin typeface="Inter SemiBold"/>
              <a:ea typeface="Inter SemiBold"/>
              <a:cs typeface="Inter SemiBold"/>
              <a:sym typeface="Inter SemiBold"/>
            </a:endParaRPr>
          </a:p>
          <a:p>
            <a:pPr indent="-342900" lvl="0" marL="457200" marR="0" rtl="0" algn="l">
              <a:lnSpc>
                <a:spcPct val="130000"/>
              </a:lnSpc>
              <a:spcBef>
                <a:spcPts val="0"/>
              </a:spcBef>
              <a:spcAft>
                <a:spcPts val="0"/>
              </a:spcAft>
              <a:buClr>
                <a:srgbClr val="3EB1C8"/>
              </a:buClr>
              <a:buSzPts val="1800"/>
              <a:buFont typeface="Helvetica Neue"/>
              <a:buChar char="●"/>
            </a:pPr>
            <a:r>
              <a:rPr lang="en-GB">
                <a:solidFill>
                  <a:srgbClr val="3EB1C8"/>
                </a:solidFill>
                <a:latin typeface="Inter SemiBold"/>
                <a:ea typeface="Inter SemiBold"/>
                <a:cs typeface="Inter SemiBold"/>
                <a:sym typeface="Inter SemiBold"/>
              </a:rPr>
              <a:t>Submission dates</a:t>
            </a:r>
            <a:endParaRPr>
              <a:solidFill>
                <a:srgbClr val="3EB1C8"/>
              </a:solidFill>
              <a:latin typeface="Inter SemiBold"/>
              <a:ea typeface="Inter SemiBold"/>
              <a:cs typeface="Inter SemiBold"/>
              <a:sym typeface="Inter SemiBold"/>
            </a:endParaRPr>
          </a:p>
          <a:p>
            <a:pPr indent="0" lvl="0" marL="0" marR="0" rtl="0" algn="l">
              <a:lnSpc>
                <a:spcPct val="130000"/>
              </a:lnSpc>
              <a:spcBef>
                <a:spcPts val="0"/>
              </a:spcBef>
              <a:spcAft>
                <a:spcPts val="0"/>
              </a:spcAft>
              <a:buNone/>
            </a:pPr>
            <a:r>
              <a:t/>
            </a:r>
            <a:endParaRPr>
              <a:solidFill>
                <a:srgbClr val="3EB1C8"/>
              </a:solidFill>
              <a:latin typeface="Inter SemiBold"/>
              <a:ea typeface="Inter SemiBold"/>
              <a:cs typeface="Inter SemiBold"/>
              <a:sym typeface="Inter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11700" y="257725"/>
            <a:ext cx="8520600" cy="72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46" name="Google Shape;246;p35"/>
          <p:cNvSpPr txBox="1"/>
          <p:nvPr>
            <p:ph idx="1" type="body"/>
          </p:nvPr>
        </p:nvSpPr>
        <p:spPr>
          <a:xfrm>
            <a:off x="311700" y="986725"/>
            <a:ext cx="8520600" cy="3582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7" name="Google Shape;247;p35" title="yoga-2587066_1280.jpg"/>
          <p:cNvPicPr preferRelativeResize="0"/>
          <p:nvPr/>
        </p:nvPicPr>
        <p:blipFill>
          <a:blip r:embed="rId3">
            <a:alphaModFix/>
          </a:blip>
          <a:stretch>
            <a:fillRect/>
          </a:stretch>
        </p:blipFill>
        <p:spPr>
          <a:xfrm>
            <a:off x="-353675" y="-739775"/>
            <a:ext cx="9743050" cy="6089400"/>
          </a:xfrm>
          <a:prstGeom prst="rect">
            <a:avLst/>
          </a:prstGeom>
          <a:noFill/>
          <a:ln>
            <a:noFill/>
          </a:ln>
        </p:spPr>
      </p:pic>
      <p:sp>
        <p:nvSpPr>
          <p:cNvPr id="248" name="Google Shape;248;p35"/>
          <p:cNvSpPr txBox="1"/>
          <p:nvPr/>
        </p:nvSpPr>
        <p:spPr>
          <a:xfrm>
            <a:off x="7758325" y="4569025"/>
            <a:ext cx="1440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Inter"/>
                <a:ea typeface="Inter"/>
                <a:cs typeface="Inter"/>
                <a:sym typeface="Inter"/>
              </a:rPr>
              <a:t>CC0 StockSnap</a:t>
            </a:r>
            <a:endParaRPr sz="1200">
              <a:solidFill>
                <a:schemeClr val="lt1"/>
              </a:solidFill>
              <a:latin typeface="Inter"/>
              <a:ea typeface="Inter"/>
              <a:cs typeface="Inter"/>
              <a:sym typeface="Inter"/>
            </a:endParaRPr>
          </a:p>
        </p:txBody>
      </p:sp>
      <p:sp>
        <p:nvSpPr>
          <p:cNvPr id="249" name="Google Shape;249;p35"/>
          <p:cNvSpPr txBox="1"/>
          <p:nvPr>
            <p:ph type="title"/>
          </p:nvPr>
        </p:nvSpPr>
        <p:spPr>
          <a:xfrm>
            <a:off x="311700" y="257725"/>
            <a:ext cx="8520600" cy="7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solidFill>
                  <a:schemeClr val="lt1"/>
                </a:solidFill>
              </a:rPr>
              <a:t>Finding a b</a:t>
            </a:r>
            <a:r>
              <a:rPr lang="en-GB" sz="4000">
                <a:solidFill>
                  <a:schemeClr val="lt1"/>
                </a:solidFill>
              </a:rPr>
              <a:t>alance</a:t>
            </a:r>
            <a:endParaRPr sz="4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6"/>
          <p:cNvSpPr txBox="1"/>
          <p:nvPr>
            <p:ph type="title"/>
          </p:nvPr>
        </p:nvSpPr>
        <p:spPr>
          <a:xfrm>
            <a:off x="311700" y="257725"/>
            <a:ext cx="8520600" cy="7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000"/>
              <a:t>Improving metadata</a:t>
            </a:r>
            <a:endParaRPr sz="4000"/>
          </a:p>
        </p:txBody>
      </p:sp>
      <p:sp>
        <p:nvSpPr>
          <p:cNvPr id="255" name="Google Shape;255;p36"/>
          <p:cNvSpPr txBox="1"/>
          <p:nvPr>
            <p:ph idx="1" type="body"/>
          </p:nvPr>
        </p:nvSpPr>
        <p:spPr>
          <a:xfrm>
            <a:off x="311700" y="986725"/>
            <a:ext cx="8520600" cy="3582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6" name="Google Shape;256;p36" title="Screenshot 2025-06-17 at 22.45.15.png"/>
          <p:cNvPicPr preferRelativeResize="0"/>
          <p:nvPr/>
        </p:nvPicPr>
        <p:blipFill rotWithShape="1">
          <a:blip r:embed="rId3">
            <a:alphaModFix/>
          </a:blip>
          <a:srcRect b="33168" l="0" r="0" t="0"/>
          <a:stretch/>
        </p:blipFill>
        <p:spPr>
          <a:xfrm>
            <a:off x="311700" y="1404225"/>
            <a:ext cx="5486050" cy="3437400"/>
          </a:xfrm>
          <a:prstGeom prst="rect">
            <a:avLst/>
          </a:prstGeom>
          <a:noFill/>
          <a:ln>
            <a:noFill/>
          </a:ln>
        </p:spPr>
      </p:pic>
      <p:pic>
        <p:nvPicPr>
          <p:cNvPr id="257" name="Google Shape;257;p36" title="CrossRef2502540_MetaData_Award_Digital_LOGO_TextCentred_V1.png"/>
          <p:cNvPicPr preferRelativeResize="0"/>
          <p:nvPr/>
        </p:nvPicPr>
        <p:blipFill>
          <a:blip r:embed="rId4">
            <a:alphaModFix/>
          </a:blip>
          <a:stretch>
            <a:fillRect/>
          </a:stretch>
        </p:blipFill>
        <p:spPr>
          <a:xfrm>
            <a:off x="6045750" y="1540173"/>
            <a:ext cx="2475402" cy="24754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